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2" r:id="rId2"/>
    <p:sldId id="414" r:id="rId3"/>
    <p:sldId id="410" r:id="rId4"/>
    <p:sldId id="411" r:id="rId5"/>
    <p:sldId id="412" r:id="rId6"/>
    <p:sldId id="416" r:id="rId7"/>
    <p:sldId id="415" r:id="rId8"/>
    <p:sldId id="417" r:id="rId9"/>
    <p:sldId id="418" r:id="rId10"/>
    <p:sldId id="419" r:id="rId11"/>
    <p:sldId id="420" r:id="rId12"/>
    <p:sldId id="421" r:id="rId13"/>
    <p:sldId id="422" r:id="rId14"/>
    <p:sldId id="423" r:id="rId15"/>
    <p:sldId id="405" r:id="rId16"/>
    <p:sldId id="395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79C"/>
    <a:srgbClr val="004F6D"/>
    <a:srgbClr val="5B9BD5"/>
    <a:srgbClr val="B20A55"/>
    <a:srgbClr val="CA84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6761" autoAdjust="0"/>
  </p:normalViewPr>
  <p:slideViewPr>
    <p:cSldViewPr snapToGrid="0">
      <p:cViewPr>
        <p:scale>
          <a:sx n="125" d="100"/>
          <a:sy n="125" d="100"/>
        </p:scale>
        <p:origin x="-846" y="9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C1B9625-F254-4A6C-AA1E-B9BE117FD7BD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61EC66-588F-4203-8507-F9EA3A2B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64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96DF3-502E-4843-9AFA-F3B0AA716C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15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1EC66-588F-4203-8507-F9EA3A2B04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09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1EC66-588F-4203-8507-F9EA3A2B04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20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1EC66-588F-4203-8507-F9EA3A2B04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62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1EC66-588F-4203-8507-F9EA3A2B04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7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1EC66-588F-4203-8507-F9EA3A2B04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7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1EC66-588F-4203-8507-F9EA3A2B04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51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1EC66-588F-4203-8507-F9EA3A2B04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49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1EC66-588F-4203-8507-F9EA3A2B04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91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Noto Sans" panose="020B050204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1EC66-588F-4203-8507-F9EA3A2B04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6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1EC66-588F-4203-8507-F9EA3A2B04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61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1EC66-588F-4203-8507-F9EA3A2B04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8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1EC66-588F-4203-8507-F9EA3A2B04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94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61EC66-588F-4203-8507-F9EA3A2B04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5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unesco.org/GenED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D1D5B-1F4C-4093-AE74-63AF78EE74E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0963-FE33-4693-A8E7-8B8095613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26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D1D5B-1F4C-4093-AE74-63AF78EE74E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0963-FE33-4693-A8E7-8B8095613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62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D1D5B-1F4C-4093-AE74-63AF78EE74E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0963-FE33-4693-A8E7-8B8095613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3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2736000" y="0"/>
            <a:ext cx="9456000" cy="2016000"/>
          </a:xfrm>
          <a:prstGeom prst="rect">
            <a:avLst/>
          </a:prstGeom>
          <a:solidFill>
            <a:srgbClr val="C51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1368000"/>
          </a:xfrm>
          <a:prstGeom prst="rect">
            <a:avLst/>
          </a:prstGeom>
          <a:solidFill>
            <a:srgbClr val="0077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/>
          <p:cNvSpPr/>
          <p:nvPr userDrawn="1"/>
        </p:nvSpPr>
        <p:spPr>
          <a:xfrm>
            <a:off x="0" y="1368000"/>
            <a:ext cx="2736000" cy="648000"/>
          </a:xfrm>
          <a:prstGeom prst="rect">
            <a:avLst/>
          </a:prstGeom>
          <a:solidFill>
            <a:srgbClr val="0077D4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Title 1"/>
          <p:cNvSpPr>
            <a:spLocks noGrp="1"/>
          </p:cNvSpPr>
          <p:nvPr userDrawn="1"/>
        </p:nvSpPr>
        <p:spPr>
          <a:xfrm>
            <a:off x="669769" y="647565"/>
            <a:ext cx="8505956" cy="6541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400" kern="1200" dirty="0"/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3554573" y="224027"/>
            <a:ext cx="7680000" cy="1077641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7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br>
              <a:rPr lang="en-GB" dirty="0"/>
            </a:br>
            <a:r>
              <a:rPr lang="en-GB" dirty="0"/>
              <a:t>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54573" y="1464427"/>
            <a:ext cx="7680000" cy="52203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 or summary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1755" y="1505701"/>
            <a:ext cx="2096912" cy="4807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rgbClr val="0077D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add Date </a:t>
            </a:r>
          </a:p>
          <a:p>
            <a:pPr lvl="0"/>
            <a:r>
              <a:rPr lang="en-GB" dirty="0"/>
              <a:t>and Author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" y="6552000"/>
            <a:ext cx="2736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0525" y="1986465"/>
            <a:ext cx="12202525" cy="4536000"/>
          </a:xfrm>
          <a:custGeom>
            <a:avLst/>
            <a:gdLst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44000 w 9144000"/>
              <a:gd name="connsiteY2" fmla="*/ 4536000 h 4536000"/>
              <a:gd name="connsiteX3" fmla="*/ 0 w 9144000"/>
              <a:gd name="connsiteY3" fmla="*/ 4536000 h 4536000"/>
              <a:gd name="connsiteX4" fmla="*/ 0 w 9144000"/>
              <a:gd name="connsiteY4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44000 w 9144000"/>
              <a:gd name="connsiteY2" fmla="*/ 4536000 h 4536000"/>
              <a:gd name="connsiteX3" fmla="*/ 7371800 w 9144000"/>
              <a:gd name="connsiteY3" fmla="*/ 4527096 h 4536000"/>
              <a:gd name="connsiteX4" fmla="*/ 0 w 9144000"/>
              <a:gd name="connsiteY4" fmla="*/ 4536000 h 4536000"/>
              <a:gd name="connsiteX5" fmla="*/ 0 w 9144000"/>
              <a:gd name="connsiteY5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44000 w 9144000"/>
              <a:gd name="connsiteY2" fmla="*/ 4536000 h 4536000"/>
              <a:gd name="connsiteX3" fmla="*/ 7454629 w 9144000"/>
              <a:gd name="connsiteY3" fmla="*/ 4527096 h 4536000"/>
              <a:gd name="connsiteX4" fmla="*/ 0 w 9144000"/>
              <a:gd name="connsiteY4" fmla="*/ 4536000 h 4536000"/>
              <a:gd name="connsiteX5" fmla="*/ 0 w 9144000"/>
              <a:gd name="connsiteY5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9144000 w 9144000"/>
              <a:gd name="connsiteY3" fmla="*/ 4536000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45958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30083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30083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30083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30083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30083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30083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30083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30083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51894"/>
              <a:gd name="connsiteY0" fmla="*/ 0 h 4536000"/>
              <a:gd name="connsiteX1" fmla="*/ 9144000 w 9151894"/>
              <a:gd name="connsiteY1" fmla="*/ 0 h 4536000"/>
              <a:gd name="connsiteX2" fmla="*/ 9151523 w 9151894"/>
              <a:gd name="connsiteY2" fmla="*/ 4023250 h 4536000"/>
              <a:gd name="connsiteX3" fmla="*/ 7452903 w 9151894"/>
              <a:gd name="connsiteY3" fmla="*/ 4030083 h 4536000"/>
              <a:gd name="connsiteX4" fmla="*/ 7454629 w 9151894"/>
              <a:gd name="connsiteY4" fmla="*/ 4527096 h 4536000"/>
              <a:gd name="connsiteX5" fmla="*/ 0 w 9151894"/>
              <a:gd name="connsiteY5" fmla="*/ 4536000 h 4536000"/>
              <a:gd name="connsiteX6" fmla="*/ 0 w 9151894"/>
              <a:gd name="connsiteY6" fmla="*/ 0 h 4536000"/>
              <a:gd name="connsiteX0" fmla="*/ 0 w 9151894"/>
              <a:gd name="connsiteY0" fmla="*/ 0 h 4536000"/>
              <a:gd name="connsiteX1" fmla="*/ 9144000 w 9151894"/>
              <a:gd name="connsiteY1" fmla="*/ 0 h 4536000"/>
              <a:gd name="connsiteX2" fmla="*/ 9151523 w 9151894"/>
              <a:gd name="connsiteY2" fmla="*/ 4023250 h 4536000"/>
              <a:gd name="connsiteX3" fmla="*/ 7452903 w 9151894"/>
              <a:gd name="connsiteY3" fmla="*/ 4045958 h 4536000"/>
              <a:gd name="connsiteX4" fmla="*/ 7454629 w 9151894"/>
              <a:gd name="connsiteY4" fmla="*/ 4527096 h 4536000"/>
              <a:gd name="connsiteX5" fmla="*/ 0 w 9151894"/>
              <a:gd name="connsiteY5" fmla="*/ 4536000 h 4536000"/>
              <a:gd name="connsiteX6" fmla="*/ 0 w 9151894"/>
              <a:gd name="connsiteY6" fmla="*/ 0 h 4536000"/>
              <a:gd name="connsiteX0" fmla="*/ 0 w 9148834"/>
              <a:gd name="connsiteY0" fmla="*/ 0 h 4536000"/>
              <a:gd name="connsiteX1" fmla="*/ 9144000 w 9148834"/>
              <a:gd name="connsiteY1" fmla="*/ 0 h 4536000"/>
              <a:gd name="connsiteX2" fmla="*/ 9148348 w 9148834"/>
              <a:gd name="connsiteY2" fmla="*/ 4055000 h 4536000"/>
              <a:gd name="connsiteX3" fmla="*/ 7452903 w 9148834"/>
              <a:gd name="connsiteY3" fmla="*/ 4045958 h 4536000"/>
              <a:gd name="connsiteX4" fmla="*/ 7454629 w 9148834"/>
              <a:gd name="connsiteY4" fmla="*/ 4527096 h 4536000"/>
              <a:gd name="connsiteX5" fmla="*/ 0 w 9148834"/>
              <a:gd name="connsiteY5" fmla="*/ 4536000 h 4536000"/>
              <a:gd name="connsiteX6" fmla="*/ 0 w 9148834"/>
              <a:gd name="connsiteY6" fmla="*/ 0 h 4536000"/>
              <a:gd name="connsiteX0" fmla="*/ 0 w 9151894"/>
              <a:gd name="connsiteY0" fmla="*/ 0 h 4536000"/>
              <a:gd name="connsiteX1" fmla="*/ 9144000 w 9151894"/>
              <a:gd name="connsiteY1" fmla="*/ 0 h 4536000"/>
              <a:gd name="connsiteX2" fmla="*/ 9151523 w 9151894"/>
              <a:gd name="connsiteY2" fmla="*/ 4039125 h 4536000"/>
              <a:gd name="connsiteX3" fmla="*/ 7452903 w 9151894"/>
              <a:gd name="connsiteY3" fmla="*/ 4045958 h 4536000"/>
              <a:gd name="connsiteX4" fmla="*/ 7454629 w 9151894"/>
              <a:gd name="connsiteY4" fmla="*/ 4527096 h 4536000"/>
              <a:gd name="connsiteX5" fmla="*/ 0 w 9151894"/>
              <a:gd name="connsiteY5" fmla="*/ 4536000 h 4536000"/>
              <a:gd name="connsiteX6" fmla="*/ 0 w 9151894"/>
              <a:gd name="connsiteY6" fmla="*/ 0 h 4536000"/>
              <a:gd name="connsiteX0" fmla="*/ 0 w 9151894"/>
              <a:gd name="connsiteY0" fmla="*/ 0 h 4536000"/>
              <a:gd name="connsiteX1" fmla="*/ 9144000 w 9151894"/>
              <a:gd name="connsiteY1" fmla="*/ 0 h 4536000"/>
              <a:gd name="connsiteX2" fmla="*/ 9151523 w 9151894"/>
              <a:gd name="connsiteY2" fmla="*/ 4042300 h 4536000"/>
              <a:gd name="connsiteX3" fmla="*/ 7452903 w 9151894"/>
              <a:gd name="connsiteY3" fmla="*/ 4045958 h 4536000"/>
              <a:gd name="connsiteX4" fmla="*/ 7454629 w 9151894"/>
              <a:gd name="connsiteY4" fmla="*/ 4527096 h 4536000"/>
              <a:gd name="connsiteX5" fmla="*/ 0 w 9151894"/>
              <a:gd name="connsiteY5" fmla="*/ 4536000 h 4536000"/>
              <a:gd name="connsiteX6" fmla="*/ 0 w 9151894"/>
              <a:gd name="connsiteY6" fmla="*/ 0 h 4536000"/>
              <a:gd name="connsiteX0" fmla="*/ 0 w 9170727"/>
              <a:gd name="connsiteY0" fmla="*/ 0 h 4536000"/>
              <a:gd name="connsiteX1" fmla="*/ 9144000 w 9170727"/>
              <a:gd name="connsiteY1" fmla="*/ 0 h 4536000"/>
              <a:gd name="connsiteX2" fmla="*/ 9170573 w 9170727"/>
              <a:gd name="connsiteY2" fmla="*/ 4045475 h 4536000"/>
              <a:gd name="connsiteX3" fmla="*/ 7452903 w 9170727"/>
              <a:gd name="connsiteY3" fmla="*/ 4045958 h 4536000"/>
              <a:gd name="connsiteX4" fmla="*/ 7454629 w 9170727"/>
              <a:gd name="connsiteY4" fmla="*/ 4527096 h 4536000"/>
              <a:gd name="connsiteX5" fmla="*/ 0 w 9170727"/>
              <a:gd name="connsiteY5" fmla="*/ 4536000 h 4536000"/>
              <a:gd name="connsiteX6" fmla="*/ 0 w 9170727"/>
              <a:gd name="connsiteY6" fmla="*/ 0 h 4536000"/>
              <a:gd name="connsiteX0" fmla="*/ 0 w 9151894"/>
              <a:gd name="connsiteY0" fmla="*/ 0 h 4536000"/>
              <a:gd name="connsiteX1" fmla="*/ 9144000 w 9151894"/>
              <a:gd name="connsiteY1" fmla="*/ 0 h 4536000"/>
              <a:gd name="connsiteX2" fmla="*/ 9151523 w 9151894"/>
              <a:gd name="connsiteY2" fmla="*/ 4048650 h 4536000"/>
              <a:gd name="connsiteX3" fmla="*/ 7452903 w 9151894"/>
              <a:gd name="connsiteY3" fmla="*/ 4045958 h 4536000"/>
              <a:gd name="connsiteX4" fmla="*/ 7454629 w 9151894"/>
              <a:gd name="connsiteY4" fmla="*/ 4527096 h 4536000"/>
              <a:gd name="connsiteX5" fmla="*/ 0 w 9151894"/>
              <a:gd name="connsiteY5" fmla="*/ 4536000 h 4536000"/>
              <a:gd name="connsiteX6" fmla="*/ 0 w 9151894"/>
              <a:gd name="connsiteY6" fmla="*/ 0 h 45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1894" h="4536000">
                <a:moveTo>
                  <a:pt x="0" y="0"/>
                </a:moveTo>
                <a:lnTo>
                  <a:pt x="9144000" y="0"/>
                </a:lnTo>
                <a:cubicBezTo>
                  <a:pt x="9142274" y="1341083"/>
                  <a:pt x="9154111" y="2037025"/>
                  <a:pt x="9151523" y="4048650"/>
                </a:cubicBezTo>
                <a:cubicBezTo>
                  <a:pt x="9150074" y="4054467"/>
                  <a:pt x="7452486" y="4044055"/>
                  <a:pt x="7452903" y="4045958"/>
                </a:cubicBezTo>
                <a:cubicBezTo>
                  <a:pt x="7453320" y="4047861"/>
                  <a:pt x="7454054" y="4366717"/>
                  <a:pt x="7454629" y="4527096"/>
                </a:cubicBezTo>
                <a:lnTo>
                  <a:pt x="0" y="45360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2751011" y="6552001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9936000" y="6093258"/>
            <a:ext cx="2256000" cy="756000"/>
            <a:chOff x="7452000" y="6108700"/>
            <a:chExt cx="1692000" cy="756000"/>
          </a:xfrm>
        </p:grpSpPr>
        <p:sp>
          <p:nvSpPr>
            <p:cNvPr id="14" name="Rectangle 13"/>
            <p:cNvSpPr/>
            <p:nvPr/>
          </p:nvSpPr>
          <p:spPr>
            <a:xfrm>
              <a:off x="7452000" y="6108700"/>
              <a:ext cx="1692000" cy="75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800"/>
            </a:p>
          </p:txBody>
        </p:sp>
        <p:pic>
          <p:nvPicPr>
            <p:cNvPr id="20" name="Picture 19" descr="Education2030_Symbol_EN_RG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150" y="6115392"/>
              <a:ext cx="1320800" cy="727174"/>
            </a:xfrm>
            <a:prstGeom prst="rect">
              <a:avLst/>
            </a:prstGeom>
          </p:spPr>
        </p:pic>
      </p:grpSp>
      <p:pic>
        <p:nvPicPr>
          <p:cNvPr id="18" name="Picture 17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9A55A26A-38D1-4582-9D17-3833298D6E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11" y="581232"/>
            <a:ext cx="2008828" cy="42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56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7821C45-9C17-4B09-A58B-94A9B8A2058C}"/>
              </a:ext>
            </a:extLst>
          </p:cNvPr>
          <p:cNvSpPr/>
          <p:nvPr userDrawn="1"/>
        </p:nvSpPr>
        <p:spPr>
          <a:xfrm>
            <a:off x="0" y="6336082"/>
            <a:ext cx="12192000" cy="521921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D9E65D-2E58-4CF1-80D7-A1321325AF62}"/>
              </a:ext>
            </a:extLst>
          </p:cNvPr>
          <p:cNvSpPr/>
          <p:nvPr userDrawn="1"/>
        </p:nvSpPr>
        <p:spPr>
          <a:xfrm>
            <a:off x="-1065" y="30"/>
            <a:ext cx="12191997" cy="758619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49AEBCB-52F6-45B2-A57F-885004950E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896" y="151609"/>
            <a:ext cx="11350193" cy="45540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title of the slide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C7FD5E-15F4-43A5-8E6C-29529CD2A7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0879" y="959564"/>
            <a:ext cx="11350208" cy="971789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350" b="1">
                <a:solidFill>
                  <a:schemeClr val="bg2">
                    <a:lumMod val="10000"/>
                  </a:schemeClr>
                </a:solidFill>
              </a:defRPr>
            </a:lvl1pPr>
            <a:lvl2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050" b="1">
                <a:solidFill>
                  <a:srgbClr val="0077D4"/>
                </a:solidFill>
              </a:defRPr>
            </a:lvl2pPr>
            <a:lvl3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900"/>
            </a:lvl3pPr>
            <a:lvl4pPr marL="1199970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825"/>
            </a:lvl4pPr>
            <a:lvl5pPr marL="1542818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7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11" name="TextBox 24">
            <a:extLst>
              <a:ext uri="{FF2B5EF4-FFF2-40B4-BE49-F238E27FC236}">
                <a16:creationId xmlns:a16="http://schemas.microsoft.com/office/drawing/2014/main" id="{17336C9A-B076-4656-8BBA-963E90A9405C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12" name="TextBox 24">
            <a:extLst>
              <a:ext uri="{FF2B5EF4-FFF2-40B4-BE49-F238E27FC236}">
                <a16:creationId xmlns:a16="http://schemas.microsoft.com/office/drawing/2014/main" id="{AA8FC206-02A5-43F9-849D-DC76261D0734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EEA29732-7844-43C8-8145-B8D9665017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7278" y="6488755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Insert the </a:t>
            </a:r>
            <a:r>
              <a:rPr lang="fr-FR" dirty="0" err="1"/>
              <a:t>title</a:t>
            </a:r>
            <a:r>
              <a:rPr lang="fr-FR" dirty="0"/>
              <a:t> of the </a:t>
            </a:r>
            <a:r>
              <a:rPr lang="fr-FR" dirty="0" err="1"/>
              <a:t>presentation</a:t>
            </a:r>
            <a:endParaRPr lang="fr-FR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2AA16B8-F3B5-6048-A3FF-4D7521DA30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49" y="6314709"/>
            <a:ext cx="1056822" cy="581684"/>
          </a:xfrm>
          <a:prstGeom prst="rect">
            <a:avLst/>
          </a:prstGeom>
        </p:spPr>
      </p:pic>
      <p:pic>
        <p:nvPicPr>
          <p:cNvPr id="16" name="Picture 15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3C7211EE-C653-3F47-A659-4F0CF5C802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69" y="6384259"/>
            <a:ext cx="2008828" cy="42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99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7821C45-9C17-4B09-A58B-94A9B8A2058C}"/>
              </a:ext>
            </a:extLst>
          </p:cNvPr>
          <p:cNvSpPr/>
          <p:nvPr userDrawn="1"/>
        </p:nvSpPr>
        <p:spPr>
          <a:xfrm>
            <a:off x="0" y="6336082"/>
            <a:ext cx="12192000" cy="521921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C8B59B52-C699-4CE7-97BA-027ACF8FB42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890876" y="971034"/>
            <a:ext cx="4711701" cy="51293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2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FE5920-4B6F-486E-9F0D-C1AE18D062F5}"/>
              </a:ext>
            </a:extLst>
          </p:cNvPr>
          <p:cNvSpPr/>
          <p:nvPr userDrawn="1"/>
        </p:nvSpPr>
        <p:spPr>
          <a:xfrm>
            <a:off x="-1065" y="30"/>
            <a:ext cx="12191997" cy="758619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82461B7-A290-474F-927F-9060159C89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0877" y="959561"/>
            <a:ext cx="5675123" cy="5140820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350" b="1">
                <a:solidFill>
                  <a:schemeClr val="tx1"/>
                </a:solidFill>
              </a:defRPr>
            </a:lvl1pPr>
            <a:lvl2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050" b="1">
                <a:solidFill>
                  <a:srgbClr val="0077D4"/>
                </a:solidFill>
              </a:defRPr>
            </a:lvl2pPr>
            <a:lvl3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900"/>
            </a:lvl3pPr>
            <a:lvl4pPr marL="1199970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825"/>
            </a:lvl4pPr>
            <a:lvl5pPr marL="1542818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7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00971C8-FA64-4742-8A38-BC2A6D7AB1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896" y="151609"/>
            <a:ext cx="11350193" cy="45540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title of the slide</a:t>
            </a:r>
            <a:endParaRPr lang="en-US" dirty="0"/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DD1032CB-C952-47D3-91F1-1B8184F497BD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1B16DB7F-771E-420A-851F-0FA465E115CA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62C62350-66C0-43CB-B125-42F2FF7750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7278" y="6488755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Insert the </a:t>
            </a:r>
            <a:r>
              <a:rPr lang="fr-FR" dirty="0" err="1"/>
              <a:t>title</a:t>
            </a:r>
            <a:r>
              <a:rPr lang="fr-FR" dirty="0"/>
              <a:t> of the </a:t>
            </a:r>
            <a:r>
              <a:rPr lang="fr-FR" dirty="0" err="1"/>
              <a:t>presentation</a:t>
            </a:r>
            <a:endParaRPr lang="fr-FR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BE0F6E7-BDDD-CC47-9B59-E7B4CA943F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49" y="6314709"/>
            <a:ext cx="1056822" cy="581684"/>
          </a:xfrm>
          <a:prstGeom prst="rect">
            <a:avLst/>
          </a:prstGeom>
        </p:spPr>
      </p:pic>
      <p:pic>
        <p:nvPicPr>
          <p:cNvPr id="18" name="Picture 17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2025B230-8AE0-0D46-8DCD-42A43E93DF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69" y="6384259"/>
            <a:ext cx="2008828" cy="42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9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A0008D9-C6FD-4824-A2C9-CC0555A4E37A}"/>
              </a:ext>
            </a:extLst>
          </p:cNvPr>
          <p:cNvSpPr/>
          <p:nvPr userDrawn="1"/>
        </p:nvSpPr>
        <p:spPr>
          <a:xfrm>
            <a:off x="-1065" y="33"/>
            <a:ext cx="12191997" cy="3335383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25" name="Straight Connector 14">
            <a:extLst>
              <a:ext uri="{FF2B5EF4-FFF2-40B4-BE49-F238E27FC236}">
                <a16:creationId xmlns:a16="http://schemas.microsoft.com/office/drawing/2014/main" id="{A9EBAC2D-9312-4A68-8BB3-1DB25802C369}"/>
              </a:ext>
            </a:extLst>
          </p:cNvPr>
          <p:cNvCxnSpPr/>
          <p:nvPr userDrawn="1"/>
        </p:nvCxnSpPr>
        <p:spPr>
          <a:xfrm>
            <a:off x="3061471" y="6324869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10560519" y="6314542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 userDrawn="1"/>
        </p:nvSpPr>
        <p:spPr>
          <a:xfrm>
            <a:off x="0" y="1065816"/>
            <a:ext cx="12192000" cy="1672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GB" sz="1100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24280" y="3610968"/>
            <a:ext cx="614344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dirty="0"/>
              <a:t>Learn more: </a:t>
            </a:r>
            <a:r>
              <a:rPr lang="en-US" sz="2200" dirty="0">
                <a:hlinkClick r:id="rId2"/>
              </a:rPr>
              <a:t>www.unesco.org/GenED</a:t>
            </a:r>
            <a:endParaRPr lang="en-US" sz="2200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0DC8F4A4-D1E9-A846-A3A5-A05C243029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7164" y="6323958"/>
            <a:ext cx="1030284" cy="567077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D2DDE3A-4CF3-7347-853E-2611284371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3" y="4770751"/>
            <a:ext cx="2135912" cy="206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2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D1D5B-1F4C-4093-AE74-63AF78EE74E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0963-FE33-4693-A8E7-8B8095613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9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D1D5B-1F4C-4093-AE74-63AF78EE74E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0963-FE33-4693-A8E7-8B8095613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71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D1D5B-1F4C-4093-AE74-63AF78EE74E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0963-FE33-4693-A8E7-8B8095613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77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D1D5B-1F4C-4093-AE74-63AF78EE74E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0963-FE33-4693-A8E7-8B8095613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8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D1D5B-1F4C-4093-AE74-63AF78EE74E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0963-FE33-4693-A8E7-8B8095613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3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D1D5B-1F4C-4093-AE74-63AF78EE74E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0963-FE33-4693-A8E7-8B8095613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0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D1D5B-1F4C-4093-AE74-63AF78EE74E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0963-FE33-4693-A8E7-8B8095613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2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D1D5B-1F4C-4093-AE74-63AF78EE74E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0963-FE33-4693-A8E7-8B8095613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46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D1D5B-1F4C-4093-AE74-63AF78EE74E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70963-FE33-4693-A8E7-8B8095613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6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5" r:id="rId13"/>
    <p:sldLayoutId id="2147483666" r:id="rId14"/>
    <p:sldLayoutId id="214748366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j.sass@unesco.org" TargetMode="Externa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formingeducationsummit.sdg4education2030.org/CTAGirl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hyperlink" Target="https://transformingeducationsummit.sdg4education2030.org/system/files/2022-07/AT1%20Discussion%20Paper_15%20July%202022%20%28With%20Annex%29.pdf" TargetMode="Externa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33623" y="187762"/>
            <a:ext cx="8894950" cy="1077641"/>
          </a:xfrm>
        </p:spPr>
        <p:txBody>
          <a:bodyPr/>
          <a:lstStyle/>
          <a:p>
            <a:r>
              <a:rPr lang="en-US" b="1" dirty="0"/>
              <a:t>Leave No One Behind: </a:t>
            </a:r>
            <a:br>
              <a:rPr lang="en-US" b="1" dirty="0"/>
            </a:br>
            <a:r>
              <a:rPr lang="en-US" b="1" dirty="0"/>
              <a:t>Gender-transformative and inclusive education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93DEAF-EF9C-4431-9EF7-FF2450FB3492}"/>
              </a:ext>
            </a:extLst>
          </p:cNvPr>
          <p:cNvSpPr txBox="1"/>
          <p:nvPr/>
        </p:nvSpPr>
        <p:spPr>
          <a:xfrm rot="16200000">
            <a:off x="11053942" y="5547489"/>
            <a:ext cx="19647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akturer/Shutterstock.com</a:t>
            </a:r>
            <a:endParaRPr lang="en-ES" sz="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 descr="A few children studying in a library&#10;&#10;Description automatically generated">
            <a:extLst>
              <a:ext uri="{FF2B5EF4-FFF2-40B4-BE49-F238E27FC236}">
                <a16:creationId xmlns:a16="http://schemas.microsoft.com/office/drawing/2014/main" id="{72455B5B-89E4-07B4-89A5-FAD2FBDA95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0" b="22500"/>
          <a:stretch/>
        </p:blipFill>
        <p:spPr>
          <a:xfrm>
            <a:off x="0" y="1265403"/>
            <a:ext cx="12239982" cy="5712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584718-3267-F078-1DC4-C07524D52405}"/>
              </a:ext>
            </a:extLst>
          </p:cNvPr>
          <p:cNvSpPr txBox="1"/>
          <p:nvPr/>
        </p:nvSpPr>
        <p:spPr>
          <a:xfrm rot="16200000">
            <a:off x="11053942" y="5717728"/>
            <a:ext cx="19647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© UNESCO</a:t>
            </a:r>
            <a:endParaRPr lang="en-E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7220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B4536-697A-CA71-0BF5-DD0DD59F7B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Gender-transformative curricula, teaching materials and pedagogies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41B4B-0EE1-49DA-D5CC-D0CF13E00E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9123E-E2E8-E1C2-BD1B-29ABEC653F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Leave No One Behind: Gender-transformative and inclusive education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4408E8AF-F539-15B6-F001-8E847CE0E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34128"/>
          <a:stretch/>
        </p:blipFill>
        <p:spPr>
          <a:xfrm>
            <a:off x="0" y="688638"/>
            <a:ext cx="12192000" cy="56976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26F06D-7CA9-91C7-00A6-B787099370E8}"/>
              </a:ext>
            </a:extLst>
          </p:cNvPr>
          <p:cNvSpPr txBox="1"/>
          <p:nvPr/>
        </p:nvSpPr>
        <p:spPr>
          <a:xfrm rot="16200000">
            <a:off x="11009876" y="5244623"/>
            <a:ext cx="19647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© UN </a:t>
            </a:r>
            <a:r>
              <a:rPr lang="fr-FR" sz="800" dirty="0" err="1">
                <a:solidFill>
                  <a:schemeClr val="bg1"/>
                </a:solidFill>
              </a:rPr>
              <a:t>Uzbekistan</a:t>
            </a:r>
            <a:endParaRPr lang="en-E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4361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E58E-E06D-1E0E-98F6-B8930DDD27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Ensuring gender parity and non-discrimination at all levels and in all subjects of education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DAFC2-4D26-F413-E626-FC09A7A2F3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6C4253-30CF-F7A5-0983-AAE7EA9138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Leave No One Behind: Gender-transformative and inclusive education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person in a blue dress standing in a classroom with children&#10;&#10;Description automatically generated">
            <a:extLst>
              <a:ext uri="{FF2B5EF4-FFF2-40B4-BE49-F238E27FC236}">
                <a16:creationId xmlns:a16="http://schemas.microsoft.com/office/drawing/2014/main" id="{911215EC-BA94-5A8B-44EA-36486765BB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0" b="11564"/>
          <a:stretch/>
        </p:blipFill>
        <p:spPr>
          <a:xfrm>
            <a:off x="0" y="616857"/>
            <a:ext cx="12192000" cy="57258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2AE35C-51A3-680B-71C4-850AE4BC0ECA}"/>
              </a:ext>
            </a:extLst>
          </p:cNvPr>
          <p:cNvSpPr txBox="1"/>
          <p:nvPr/>
        </p:nvSpPr>
        <p:spPr>
          <a:xfrm rot="16200000">
            <a:off x="11009876" y="5244623"/>
            <a:ext cx="19647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© World Bank/Dominic Chavez</a:t>
            </a:r>
            <a:endParaRPr lang="en-E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8291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CDE7EA-5EE3-9FA2-A7EA-289722E53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084" y="724359"/>
            <a:ext cx="4238319" cy="5610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85EFB3-DC9F-36B2-4429-D3E4DFC4BE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86" r="6640" b="19935"/>
          <a:stretch/>
        </p:blipFill>
        <p:spPr>
          <a:xfrm>
            <a:off x="0" y="3869938"/>
            <a:ext cx="4158712" cy="2464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095D92-3288-BB9E-9B6E-EEE9118A0B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Gender-transformative and inclusive learning spaces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71A40-3331-7F7C-23FB-A380AA49E2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9BC93E-6003-8A95-990B-125EE05669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5F5D72-5EBD-5918-2EEA-D15A67A6705D}"/>
              </a:ext>
            </a:extLst>
          </p:cNvPr>
          <p:cNvSpPr txBox="1"/>
          <p:nvPr/>
        </p:nvSpPr>
        <p:spPr>
          <a:xfrm rot="16200000">
            <a:off x="11009876" y="5244623"/>
            <a:ext cx="19647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© UNESCO</a:t>
            </a:r>
            <a:endParaRPr lang="en-ES" sz="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5BAC75-EBE1-C43A-9AC3-971411791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24359"/>
            <a:ext cx="4158712" cy="31455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0DB044-6331-0BCE-8A28-C83473B350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171" y="724359"/>
            <a:ext cx="4891314" cy="56103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8E8D8F-8A3A-9B89-76C6-CDE73F76D487}"/>
              </a:ext>
            </a:extLst>
          </p:cNvPr>
          <p:cNvSpPr txBox="1"/>
          <p:nvPr/>
        </p:nvSpPr>
        <p:spPr>
          <a:xfrm rot="16200000">
            <a:off x="10961371" y="5043565"/>
            <a:ext cx="19647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© UNESCO Bangkok</a:t>
            </a:r>
            <a:endParaRPr lang="en-E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899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5F24F-09BA-193C-C57B-941593BC06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896" y="151609"/>
            <a:ext cx="11609523" cy="455408"/>
          </a:xfrm>
        </p:spPr>
        <p:txBody>
          <a:bodyPr>
            <a:normAutofit/>
          </a:bodyPr>
          <a:lstStyle/>
          <a:p>
            <a:r>
              <a:rPr lang="en-US" dirty="0"/>
              <a:t>Cross-sectoral collaboration and meaningful engagement of young people in decision-making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1F2D0-DD79-BB13-9646-16457829FF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Leave No One Behind: Gender-transformative and inclusive education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706C55-CC50-88D9-6706-C9BAEF0097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74" t="23515" r="17238" b="58866"/>
          <a:stretch/>
        </p:blipFill>
        <p:spPr>
          <a:xfrm>
            <a:off x="-1066" y="818765"/>
            <a:ext cx="12192000" cy="55239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7B6FC7-B5FC-9A3E-62D4-C7D2C3FD5856}"/>
              </a:ext>
            </a:extLst>
          </p:cNvPr>
          <p:cNvSpPr txBox="1"/>
          <p:nvPr/>
        </p:nvSpPr>
        <p:spPr>
          <a:xfrm rot="16200000">
            <a:off x="10961371" y="5043565"/>
            <a:ext cx="19647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© UNESCO</a:t>
            </a:r>
            <a:endParaRPr lang="en-E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4003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79522-3D99-D8AD-3B8B-7C599D4826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Investments that target the most marginalized learners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CCA3C-FCFA-A134-30B7-BCF7609932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BDD019-AEEB-79C1-8C55-EEED91353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Leave No One Behind: Gender-transformative and inclusive education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young child holding a chalkboard&#10;&#10;Description automatically generated">
            <a:extLst>
              <a:ext uri="{FF2B5EF4-FFF2-40B4-BE49-F238E27FC236}">
                <a16:creationId xmlns:a16="http://schemas.microsoft.com/office/drawing/2014/main" id="{B37843F8-F9D2-5C38-468C-8990AF0A42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8" b="23367"/>
          <a:stretch/>
        </p:blipFill>
        <p:spPr>
          <a:xfrm>
            <a:off x="0" y="740229"/>
            <a:ext cx="12192000" cy="56460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DEE6FB-5DE7-C48E-9ECA-8CD820D6A610}"/>
              </a:ext>
            </a:extLst>
          </p:cNvPr>
          <p:cNvSpPr txBox="1"/>
          <p:nvPr/>
        </p:nvSpPr>
        <p:spPr>
          <a:xfrm rot="16200000">
            <a:off x="10961371" y="5043565"/>
            <a:ext cx="19647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© UNESCO</a:t>
            </a:r>
            <a:endParaRPr lang="en-E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1302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A56D63-D7F2-E46A-CF6C-F3BC1486FD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000" b="1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Driving follow-up to the Transforming Education Summit</a:t>
            </a:r>
            <a:endParaRPr lang="en-US" sz="30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A077E0-96A7-1019-F356-934BD5B82B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Section of Education for Inclusion and Gender Equality</a:t>
            </a:r>
          </a:p>
          <a:p>
            <a:endParaRPr lang="en-GB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234CC3-4AB0-AFD9-3B5F-6EB56C18E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96" y="4111410"/>
            <a:ext cx="6108497" cy="2178776"/>
          </a:xfrm>
          <a:prstGeom prst="round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AFC303-1241-76AA-67DE-127FDDE53E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b="68526"/>
          <a:stretch/>
        </p:blipFill>
        <p:spPr>
          <a:xfrm>
            <a:off x="6894224" y="4279246"/>
            <a:ext cx="5203722" cy="2010940"/>
          </a:xfrm>
          <a:prstGeom prst="rect">
            <a:avLst/>
          </a:prstGeom>
        </p:spPr>
      </p:pic>
      <p:pic>
        <p:nvPicPr>
          <p:cNvPr id="6" name="Picture 5" descr="A person sitting at a desk with a group of people in the background&#10;&#10;Description automatically generated">
            <a:extLst>
              <a:ext uri="{FF2B5EF4-FFF2-40B4-BE49-F238E27FC236}">
                <a16:creationId xmlns:a16="http://schemas.microsoft.com/office/drawing/2014/main" id="{E2C42BD8-AA9F-7B7F-4A0A-BA16041DE5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" r="19"/>
          <a:stretch>
            <a:fillRect/>
          </a:stretch>
        </p:blipFill>
        <p:spPr>
          <a:xfrm>
            <a:off x="0" y="734270"/>
            <a:ext cx="7030065" cy="3417722"/>
          </a:xfrm>
          <a:prstGeom prst="round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2">
            <a:extLst>
              <a:ext uri="{FF2B5EF4-FFF2-40B4-BE49-F238E27FC236}">
                <a16:creationId xmlns:a16="http://schemas.microsoft.com/office/drawing/2014/main" id="{88EC2D72-D538-5202-FA7B-D3DC17362A0A}"/>
              </a:ext>
            </a:extLst>
          </p:cNvPr>
          <p:cNvGrpSpPr/>
          <p:nvPr/>
        </p:nvGrpSpPr>
        <p:grpSpPr>
          <a:xfrm>
            <a:off x="7322141" y="1125906"/>
            <a:ext cx="1998840" cy="1943647"/>
            <a:chOff x="0" y="0"/>
            <a:chExt cx="5486400" cy="548640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4B62CDB4-629C-64CC-F48B-2C000E135658}"/>
                </a:ext>
              </a:extLst>
            </p:cNvPr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4761D47-8C6C-AF4B-6E42-38D9FC780570}"/>
              </a:ext>
            </a:extLst>
          </p:cNvPr>
          <p:cNvSpPr txBox="1"/>
          <p:nvPr/>
        </p:nvSpPr>
        <p:spPr>
          <a:xfrm>
            <a:off x="7322141" y="3069553"/>
            <a:ext cx="5945842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b="1" dirty="0">
                <a:solidFill>
                  <a:srgbClr val="00579C"/>
                </a:solidFill>
              </a:rPr>
              <a:t>Check out the </a:t>
            </a:r>
            <a:br>
              <a:rPr lang="en-US" sz="3200" b="1" dirty="0">
                <a:solidFill>
                  <a:srgbClr val="00579C"/>
                </a:solidFill>
              </a:rPr>
            </a:br>
            <a:r>
              <a:rPr lang="en-US" sz="3200" b="1" dirty="0">
                <a:solidFill>
                  <a:srgbClr val="00579C"/>
                </a:solidFill>
              </a:rPr>
              <a:t>Dashboard today!</a:t>
            </a:r>
            <a:endParaRPr lang="en-US" sz="2400" b="1" dirty="0">
              <a:solidFill>
                <a:srgbClr val="0057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362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8FEA17-2658-93D0-194A-8063DD961245}"/>
              </a:ext>
            </a:extLst>
          </p:cNvPr>
          <p:cNvSpPr txBox="1"/>
          <p:nvPr/>
        </p:nvSpPr>
        <p:spPr>
          <a:xfrm>
            <a:off x="3098525" y="4800456"/>
            <a:ext cx="61572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Justine Sass,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Chief, Section of Education for Inclusion and Gender Equality</a:t>
            </a:r>
          </a:p>
          <a:p>
            <a:pPr algn="ctr" defTabSz="457200">
              <a:defRPr/>
            </a:pPr>
            <a:r>
              <a:rPr lang="en-US" sz="1800" dirty="0"/>
              <a:t>E-mail: </a:t>
            </a:r>
            <a:r>
              <a:rPr lang="en-US" sz="1800" dirty="0">
                <a:hlinkClick r:id="rId2"/>
              </a:rPr>
              <a:t>j.sass@unesco.org</a:t>
            </a:r>
            <a:r>
              <a:rPr lang="en-US" sz="1800" dirty="0"/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472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DCA39-1143-FBEB-3B4F-CCA569573D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Globally, three in four students attend pre-primary one year before primary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5A202F-06A4-C495-2AE6-44D5600B01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Leave No One Behind: Gender-transformative and inclusive education</a:t>
            </a:r>
          </a:p>
        </p:txBody>
      </p:sp>
      <p:pic>
        <p:nvPicPr>
          <p:cNvPr id="6" name="Picture 5" descr="A graph of colored lines&#10;&#10;Description automatically generated">
            <a:extLst>
              <a:ext uri="{FF2B5EF4-FFF2-40B4-BE49-F238E27FC236}">
                <a16:creationId xmlns:a16="http://schemas.microsoft.com/office/drawing/2014/main" id="{B1365717-150E-F4B7-5239-18D074BDF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7" b="17751"/>
          <a:stretch/>
        </p:blipFill>
        <p:spPr>
          <a:xfrm>
            <a:off x="215747" y="918116"/>
            <a:ext cx="11713626" cy="530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28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3149A-3EDE-2DD3-C421-5A4C844A15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We have made significant progress towards gender parity around the world…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CC458B-D66D-6AA1-5227-D3010072D2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Leave No One Behind: Gender-transformative and inclusive education</a:t>
            </a:r>
          </a:p>
          <a:p>
            <a:endParaRPr lang="en-US" dirty="0"/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2643BFAC-A713-CD41-5876-35D007DF6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9" b="14884"/>
          <a:stretch/>
        </p:blipFill>
        <p:spPr>
          <a:xfrm>
            <a:off x="420896" y="882301"/>
            <a:ext cx="11599654" cy="545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57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D1116-75F2-A07B-791C-5553CB7B76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poorest have hardly any post-secondary education opportunities in </a:t>
            </a:r>
            <a:br>
              <a:rPr lang="en-US" b="1" dirty="0"/>
            </a:br>
            <a:r>
              <a:rPr lang="en-US" b="1" dirty="0"/>
              <a:t>low- and middle-income countries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E35C29-D701-2B2A-C91D-21C2748803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Leave No One Behind: Gender-transformative and inclusive education</a:t>
            </a:r>
          </a:p>
          <a:p>
            <a:endParaRPr lang="en-US" dirty="0"/>
          </a:p>
        </p:txBody>
      </p:sp>
      <p:pic>
        <p:nvPicPr>
          <p:cNvPr id="10" name="Picture 9" descr="A graph with lines and dots&#10;&#10;Description automatically generated">
            <a:extLst>
              <a:ext uri="{FF2B5EF4-FFF2-40B4-BE49-F238E27FC236}">
                <a16:creationId xmlns:a16="http://schemas.microsoft.com/office/drawing/2014/main" id="{426F5A1A-05B2-1D76-47E3-84A62835C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1" b="5383"/>
          <a:stretch/>
        </p:blipFill>
        <p:spPr>
          <a:xfrm>
            <a:off x="818084" y="903583"/>
            <a:ext cx="10553700" cy="53267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B79449-9575-B6C9-1B1D-7E6C27BA5AB5}"/>
              </a:ext>
            </a:extLst>
          </p:cNvPr>
          <p:cNvSpPr txBox="1"/>
          <p:nvPr/>
        </p:nvSpPr>
        <p:spPr>
          <a:xfrm>
            <a:off x="8571122" y="1718632"/>
            <a:ext cx="1093633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Mongolia</a:t>
            </a:r>
          </a:p>
          <a:p>
            <a:r>
              <a:rPr lang="en-US" sz="1400" dirty="0"/>
              <a:t>Poorest 10%</a:t>
            </a:r>
          </a:p>
          <a:p>
            <a:r>
              <a:rPr lang="en-US" sz="1400" dirty="0"/>
              <a:t>Richest 70%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FA0B13-F816-81FE-2BDA-9FAC652F16DC}"/>
              </a:ext>
            </a:extLst>
          </p:cNvPr>
          <p:cNvSpPr txBox="1"/>
          <p:nvPr/>
        </p:nvSpPr>
        <p:spPr>
          <a:xfrm>
            <a:off x="2543059" y="3197603"/>
            <a:ext cx="1064330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Lao PDR</a:t>
            </a:r>
          </a:p>
          <a:p>
            <a:r>
              <a:rPr lang="en-US" sz="1400" dirty="0"/>
              <a:t>Poorest 0%</a:t>
            </a:r>
          </a:p>
          <a:p>
            <a:r>
              <a:rPr lang="en-US" sz="1400" dirty="0"/>
              <a:t>Richest 30%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8641B4-03B5-E43F-C854-9C942E5F837B}"/>
              </a:ext>
            </a:extLst>
          </p:cNvPr>
          <p:cNvSpPr txBox="1"/>
          <p:nvPr/>
        </p:nvSpPr>
        <p:spPr>
          <a:xfrm>
            <a:off x="5332364" y="3059668"/>
            <a:ext cx="1064330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Myanmar</a:t>
            </a:r>
          </a:p>
          <a:p>
            <a:r>
              <a:rPr lang="en-US" sz="1400" dirty="0"/>
              <a:t>Poorest 1%</a:t>
            </a:r>
          </a:p>
          <a:p>
            <a:r>
              <a:rPr lang="en-US" sz="1400" dirty="0"/>
              <a:t>Richest 32%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C44CF1-3292-BE6D-40FC-DF4966EE5475}"/>
              </a:ext>
            </a:extLst>
          </p:cNvPr>
          <p:cNvSpPr txBox="1"/>
          <p:nvPr/>
        </p:nvSpPr>
        <p:spPr>
          <a:xfrm>
            <a:off x="7307874" y="3250165"/>
            <a:ext cx="1064330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Viet Nam</a:t>
            </a:r>
          </a:p>
          <a:p>
            <a:r>
              <a:rPr lang="en-US" sz="1400" dirty="0"/>
              <a:t>Poorest 5%</a:t>
            </a:r>
          </a:p>
          <a:p>
            <a:r>
              <a:rPr lang="en-US" sz="1400" dirty="0"/>
              <a:t>Richest 55%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D73F05BF-8290-AC22-C978-730BD1DE1191}"/>
              </a:ext>
            </a:extLst>
          </p:cNvPr>
          <p:cNvSpPr/>
          <p:nvPr/>
        </p:nvSpPr>
        <p:spPr>
          <a:xfrm>
            <a:off x="3007605" y="3936267"/>
            <a:ext cx="143219" cy="150991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D0522FD8-A86A-1FC8-B475-10B8507627E6}"/>
              </a:ext>
            </a:extLst>
          </p:cNvPr>
          <p:cNvSpPr/>
          <p:nvPr/>
        </p:nvSpPr>
        <p:spPr>
          <a:xfrm>
            <a:off x="5808777" y="3887414"/>
            <a:ext cx="143219" cy="150991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20CEDB68-AB61-A093-A943-A10CD3BE7E0A}"/>
              </a:ext>
            </a:extLst>
          </p:cNvPr>
          <p:cNvSpPr/>
          <p:nvPr/>
        </p:nvSpPr>
        <p:spPr>
          <a:xfrm>
            <a:off x="7696820" y="4011762"/>
            <a:ext cx="143219" cy="150991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E584C3ED-D607-D331-1289-700FDA43383B}"/>
              </a:ext>
            </a:extLst>
          </p:cNvPr>
          <p:cNvSpPr/>
          <p:nvPr/>
        </p:nvSpPr>
        <p:spPr>
          <a:xfrm>
            <a:off x="8903878" y="2418017"/>
            <a:ext cx="143219" cy="150991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AA266BF2-82AB-E63C-0B37-CE3041781250}"/>
              </a:ext>
            </a:extLst>
          </p:cNvPr>
          <p:cNvSpPr/>
          <p:nvPr/>
        </p:nvSpPr>
        <p:spPr>
          <a:xfrm>
            <a:off x="3009123" y="5083277"/>
            <a:ext cx="143219" cy="150991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C68B7D3B-F4A0-3CB1-0A26-A7FD1EC2D484}"/>
              </a:ext>
            </a:extLst>
          </p:cNvPr>
          <p:cNvSpPr/>
          <p:nvPr/>
        </p:nvSpPr>
        <p:spPr>
          <a:xfrm>
            <a:off x="5808777" y="5018432"/>
            <a:ext cx="143219" cy="150991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FE83CF8C-3DED-B7FD-E9EC-1E5F4BCA9D15}"/>
              </a:ext>
            </a:extLst>
          </p:cNvPr>
          <p:cNvSpPr/>
          <p:nvPr/>
        </p:nvSpPr>
        <p:spPr>
          <a:xfrm>
            <a:off x="7722591" y="4942936"/>
            <a:ext cx="143219" cy="150991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AF196EE-6C8E-5351-3A27-68F58470E7F6}"/>
              </a:ext>
            </a:extLst>
          </p:cNvPr>
          <p:cNvSpPr/>
          <p:nvPr/>
        </p:nvSpPr>
        <p:spPr>
          <a:xfrm>
            <a:off x="8903878" y="4738117"/>
            <a:ext cx="143219" cy="150991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76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C83C428-09AA-2C2C-04FB-11D9228792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74" t="9003" r="25153" b="53656"/>
          <a:stretch/>
        </p:blipFill>
        <p:spPr>
          <a:xfrm>
            <a:off x="286439" y="1123720"/>
            <a:ext cx="6026226" cy="5093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A01831-7DE9-F37C-0488-0929F68A08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Example: Gender disparities in out of school youth in Cambodia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E40EDC-B79B-E938-AF30-3F54B9A6D0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Leave No One Behind: Gender-transformative and inclusive education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436C7C-D0CF-D77F-D7C1-FE6B3EBEA69F}"/>
              </a:ext>
            </a:extLst>
          </p:cNvPr>
          <p:cNvSpPr txBox="1"/>
          <p:nvPr/>
        </p:nvSpPr>
        <p:spPr>
          <a:xfrm>
            <a:off x="2427381" y="1222870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63%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93DB32-7EDA-2D8A-577F-C752733C0D48}"/>
              </a:ext>
            </a:extLst>
          </p:cNvPr>
          <p:cNvSpPr txBox="1"/>
          <p:nvPr/>
        </p:nvSpPr>
        <p:spPr>
          <a:xfrm>
            <a:off x="2926236" y="1222870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59%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ADCDE0-C2A1-39DE-35C2-BA183A4CB4BC}"/>
              </a:ext>
            </a:extLst>
          </p:cNvPr>
          <p:cNvSpPr txBox="1"/>
          <p:nvPr/>
        </p:nvSpPr>
        <p:spPr>
          <a:xfrm>
            <a:off x="2293342" y="2388822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68%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3400EB-1ACA-B2A1-25B8-EF5822133904}"/>
              </a:ext>
            </a:extLst>
          </p:cNvPr>
          <p:cNvSpPr txBox="1"/>
          <p:nvPr/>
        </p:nvSpPr>
        <p:spPr>
          <a:xfrm>
            <a:off x="3569462" y="2388821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44%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10A254-2F11-9180-CD07-07C933B95A68}"/>
              </a:ext>
            </a:extLst>
          </p:cNvPr>
          <p:cNvSpPr txBox="1"/>
          <p:nvPr/>
        </p:nvSpPr>
        <p:spPr>
          <a:xfrm>
            <a:off x="2635091" y="2903337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64%</a:t>
            </a:r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D06BAE-F0CA-D74C-80A3-9770AAA383F1}"/>
              </a:ext>
            </a:extLst>
          </p:cNvPr>
          <p:cNvSpPr txBox="1"/>
          <p:nvPr/>
        </p:nvSpPr>
        <p:spPr>
          <a:xfrm>
            <a:off x="3911211" y="2903336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37%</a:t>
            </a: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0F8A1C-F6F1-7AD7-E5D8-D1C00EFCCC30}"/>
              </a:ext>
            </a:extLst>
          </p:cNvPr>
          <p:cNvSpPr txBox="1"/>
          <p:nvPr/>
        </p:nvSpPr>
        <p:spPr>
          <a:xfrm>
            <a:off x="3133946" y="4062449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52%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650657-9401-1076-4CCB-364CEE8394A1}"/>
              </a:ext>
            </a:extLst>
          </p:cNvPr>
          <p:cNvSpPr txBox="1"/>
          <p:nvPr/>
        </p:nvSpPr>
        <p:spPr>
          <a:xfrm>
            <a:off x="1794487" y="4021459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79%</a:t>
            </a:r>
            <a:endParaRPr 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837647-32DD-8613-509D-5485C79330BF}"/>
              </a:ext>
            </a:extLst>
          </p:cNvPr>
          <p:cNvSpPr txBox="1"/>
          <p:nvPr/>
        </p:nvSpPr>
        <p:spPr>
          <a:xfrm>
            <a:off x="3818889" y="4568290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40%</a:t>
            </a:r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C3AFEE-7C72-B5AE-D6D4-361F35962789}"/>
              </a:ext>
            </a:extLst>
          </p:cNvPr>
          <p:cNvSpPr txBox="1"/>
          <p:nvPr/>
        </p:nvSpPr>
        <p:spPr>
          <a:xfrm>
            <a:off x="4402141" y="5580391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28%</a:t>
            </a:r>
            <a:endParaRPr lang="en-US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2AD860-6BA9-8A4A-D4AE-B6ACF71E7875}"/>
              </a:ext>
            </a:extLst>
          </p:cNvPr>
          <p:cNvSpPr txBox="1"/>
          <p:nvPr/>
        </p:nvSpPr>
        <p:spPr>
          <a:xfrm>
            <a:off x="1756213" y="5119457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80%</a:t>
            </a:r>
            <a:endParaRPr lang="en-US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D22C2A-CC62-8EB3-E9C5-443CBFEB8FB1}"/>
              </a:ext>
            </a:extLst>
          </p:cNvPr>
          <p:cNvSpPr txBox="1"/>
          <p:nvPr/>
        </p:nvSpPr>
        <p:spPr>
          <a:xfrm>
            <a:off x="4152713" y="5070970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30%</a:t>
            </a:r>
            <a:endParaRPr lang="en-US" sz="1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6C97E7C-DB3A-A9A9-8AC5-8EF3E206A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220" y="2110606"/>
            <a:ext cx="3856133" cy="387711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833843C-73D2-6AAC-582C-A831A721D394}"/>
              </a:ext>
            </a:extLst>
          </p:cNvPr>
          <p:cNvSpPr txBox="1"/>
          <p:nvPr/>
        </p:nvSpPr>
        <p:spPr>
          <a:xfrm>
            <a:off x="5885145" y="946755"/>
            <a:ext cx="6306855" cy="89255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/>
              <a:t>To understand the intersection of inequities </a:t>
            </a:r>
            <a:br>
              <a:rPr lang="en-US" sz="2600" b="1" dirty="0"/>
            </a:br>
            <a:r>
              <a:rPr lang="en-US" sz="2600" b="1" dirty="0"/>
              <a:t>we need more intersectional data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501165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32323-A2D8-7DE3-1288-83F55B37A9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Transforming Education Summit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E107B-2640-9F79-562B-21ECD93E1C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F65AD5-E667-1D36-F567-7657C4C061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Leave No One Behind: Gender-transformative and inclusive education</a:t>
            </a:r>
          </a:p>
          <a:p>
            <a:endParaRPr lang="en-US" dirty="0"/>
          </a:p>
        </p:txBody>
      </p:sp>
      <p:pic>
        <p:nvPicPr>
          <p:cNvPr id="1026" name="Picture 2" descr="Transforming Education Summit | United Nations">
            <a:extLst>
              <a:ext uri="{FF2B5EF4-FFF2-40B4-BE49-F238E27FC236}">
                <a16:creationId xmlns:a16="http://schemas.microsoft.com/office/drawing/2014/main" id="{11934A81-8D67-02BA-1E26-E66E118FF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" r="18262"/>
          <a:stretch/>
        </p:blipFill>
        <p:spPr bwMode="auto">
          <a:xfrm>
            <a:off x="0" y="771181"/>
            <a:ext cx="12192000" cy="559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ansforming Education Summit (2022) report | MEdIES">
            <a:extLst>
              <a:ext uri="{FF2B5EF4-FFF2-40B4-BE49-F238E27FC236}">
                <a16:creationId xmlns:a16="http://schemas.microsoft.com/office/drawing/2014/main" id="{FF15206F-3E19-237A-DD4F-91026AE860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7" b="17347"/>
          <a:stretch/>
        </p:blipFill>
        <p:spPr bwMode="auto">
          <a:xfrm>
            <a:off x="6676222" y="1605045"/>
            <a:ext cx="1872867" cy="89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717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8AD26-ACD1-BC72-EA7C-D86BA71DBA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Transforming Education Summit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FBE79-6AF8-F369-D52B-6C3BC77C1B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Leave No One Behind: Gender-transformative and inclusive education</a:t>
            </a:r>
          </a:p>
          <a:p>
            <a:endParaRPr lang="en-US" dirty="0"/>
          </a:p>
        </p:txBody>
      </p:sp>
      <p:grpSp>
        <p:nvGrpSpPr>
          <p:cNvPr id="5" name="object 10">
            <a:extLst>
              <a:ext uri="{FF2B5EF4-FFF2-40B4-BE49-F238E27FC236}">
                <a16:creationId xmlns:a16="http://schemas.microsoft.com/office/drawing/2014/main" id="{16FD3CCD-DD52-9E48-EAA7-CACCA9675200}"/>
              </a:ext>
            </a:extLst>
          </p:cNvPr>
          <p:cNvGrpSpPr/>
          <p:nvPr/>
        </p:nvGrpSpPr>
        <p:grpSpPr>
          <a:xfrm>
            <a:off x="5765222" y="847725"/>
            <a:ext cx="4141470" cy="5162550"/>
            <a:chOff x="4696586" y="947547"/>
            <a:chExt cx="4141470" cy="5162550"/>
          </a:xfrm>
        </p:grpSpPr>
        <p:pic>
          <p:nvPicPr>
            <p:cNvPr id="6" name="object 11">
              <a:hlinkClick r:id="rId3"/>
              <a:extLst>
                <a:ext uri="{FF2B5EF4-FFF2-40B4-BE49-F238E27FC236}">
                  <a16:creationId xmlns:a16="http://schemas.microsoft.com/office/drawing/2014/main" id="{84F72166-BFDF-598B-FEA4-041277C8025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06111" y="957072"/>
              <a:ext cx="4122420" cy="4937747"/>
            </a:xfrm>
            <a:prstGeom prst="rect">
              <a:avLst/>
            </a:prstGeom>
          </p:spPr>
        </p:pic>
        <p:sp>
          <p:nvSpPr>
            <p:cNvPr id="7" name="object 12">
              <a:hlinkClick r:id="rId3"/>
              <a:extLst>
                <a:ext uri="{FF2B5EF4-FFF2-40B4-BE49-F238E27FC236}">
                  <a16:creationId xmlns:a16="http://schemas.microsoft.com/office/drawing/2014/main" id="{4129AAE4-8C37-BA72-A79D-2FB3F6AFE160}"/>
                </a:ext>
              </a:extLst>
            </p:cNvPr>
            <p:cNvSpPr/>
            <p:nvPr/>
          </p:nvSpPr>
          <p:spPr>
            <a:xfrm>
              <a:off x="4701349" y="952309"/>
              <a:ext cx="4131945" cy="5153025"/>
            </a:xfrm>
            <a:custGeom>
              <a:avLst/>
              <a:gdLst/>
              <a:ahLst/>
              <a:cxnLst/>
              <a:rect l="l" t="t" r="r" b="b"/>
              <a:pathLst>
                <a:path w="4131945" h="5153025">
                  <a:moveTo>
                    <a:pt x="0" y="0"/>
                  </a:moveTo>
                  <a:lnTo>
                    <a:pt x="4131945" y="0"/>
                  </a:lnTo>
                  <a:lnTo>
                    <a:pt x="4131945" y="5153025"/>
                  </a:lnTo>
                  <a:lnTo>
                    <a:pt x="0" y="515302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14">
            <a:extLst>
              <a:ext uri="{FF2B5EF4-FFF2-40B4-BE49-F238E27FC236}">
                <a16:creationId xmlns:a16="http://schemas.microsoft.com/office/drawing/2014/main" id="{C21971A7-3509-56A6-E3CA-5BFD4D4C88A6}"/>
              </a:ext>
            </a:extLst>
          </p:cNvPr>
          <p:cNvGrpSpPr/>
          <p:nvPr/>
        </p:nvGrpSpPr>
        <p:grpSpPr>
          <a:xfrm>
            <a:off x="1374579" y="847725"/>
            <a:ext cx="4047490" cy="5162550"/>
            <a:chOff x="305943" y="947547"/>
            <a:chExt cx="4047490" cy="5162550"/>
          </a:xfrm>
        </p:grpSpPr>
        <p:pic>
          <p:nvPicPr>
            <p:cNvPr id="9" name="object 15">
              <a:hlinkClick r:id="rId5"/>
              <a:extLst>
                <a:ext uri="{FF2B5EF4-FFF2-40B4-BE49-F238E27FC236}">
                  <a16:creationId xmlns:a16="http://schemas.microsoft.com/office/drawing/2014/main" id="{BCD9E84C-3C34-560A-2A2B-8B6F26F29B7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468" y="957072"/>
              <a:ext cx="4027932" cy="4927782"/>
            </a:xfrm>
            <a:prstGeom prst="rect">
              <a:avLst/>
            </a:prstGeom>
          </p:spPr>
        </p:pic>
        <p:sp>
          <p:nvSpPr>
            <p:cNvPr id="10" name="object 16">
              <a:hlinkClick r:id="rId5"/>
              <a:extLst>
                <a:ext uri="{FF2B5EF4-FFF2-40B4-BE49-F238E27FC236}">
                  <a16:creationId xmlns:a16="http://schemas.microsoft.com/office/drawing/2014/main" id="{404BC4BC-E3A7-5F3E-05D8-86BE437D6B16}"/>
                </a:ext>
              </a:extLst>
            </p:cNvPr>
            <p:cNvSpPr/>
            <p:nvPr/>
          </p:nvSpPr>
          <p:spPr>
            <a:xfrm>
              <a:off x="310705" y="952309"/>
              <a:ext cx="4037965" cy="5153025"/>
            </a:xfrm>
            <a:custGeom>
              <a:avLst/>
              <a:gdLst/>
              <a:ahLst/>
              <a:cxnLst/>
              <a:rect l="l" t="t" r="r" b="b"/>
              <a:pathLst>
                <a:path w="4037965" h="5153025">
                  <a:moveTo>
                    <a:pt x="0" y="0"/>
                  </a:moveTo>
                  <a:lnTo>
                    <a:pt x="4037457" y="0"/>
                  </a:lnTo>
                  <a:lnTo>
                    <a:pt x="4037457" y="5153025"/>
                  </a:lnTo>
                  <a:lnTo>
                    <a:pt x="0" y="515302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4FA617B-CD98-1636-5D11-90B431AC7EA0}"/>
              </a:ext>
            </a:extLst>
          </p:cNvPr>
          <p:cNvSpPr txBox="1"/>
          <p:nvPr/>
        </p:nvSpPr>
        <p:spPr>
          <a:xfrm>
            <a:off x="1379341" y="6010275"/>
            <a:ext cx="7943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https://transformingeducationsummit.sdg4education2030.org/CTAGirls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667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61E55-6004-7C08-E206-749CD744E5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Areas of action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7D0B4-9E80-AFD7-6D1A-7C2C4D8856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Leave No One Behind: Gender-transformative and inclusive education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AF09E-FECC-0984-B4D0-6DC7FEDA8B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2" t="6447" r="1892" b="8755"/>
          <a:stretch/>
        </p:blipFill>
        <p:spPr>
          <a:xfrm>
            <a:off x="0" y="627507"/>
            <a:ext cx="12192000" cy="5729749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60061D-3CF5-14F7-F922-B1BAEE25DB25}"/>
              </a:ext>
            </a:extLst>
          </p:cNvPr>
          <p:cNvSpPr/>
          <p:nvPr/>
        </p:nvSpPr>
        <p:spPr>
          <a:xfrm>
            <a:off x="3396343" y="1553029"/>
            <a:ext cx="5254171" cy="682171"/>
          </a:xfrm>
          <a:prstGeom prst="rect">
            <a:avLst/>
          </a:prstGeom>
          <a:solidFill>
            <a:srgbClr val="004F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44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52899-8347-2686-BA47-6EC0310A10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Gender-transformative education sector plans, budgets, policies &amp; data systems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5A8D8B-B97D-89F2-91F6-8DD2BB6114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Leave No One Behind: Gender-transformative and inclusive education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group of children raising their hands&#10;&#10;Description automatically generated">
            <a:extLst>
              <a:ext uri="{FF2B5EF4-FFF2-40B4-BE49-F238E27FC236}">
                <a16:creationId xmlns:a16="http://schemas.microsoft.com/office/drawing/2014/main" id="{972F4B79-E2EA-93F8-D390-54844390D9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1" b="20265"/>
          <a:stretch/>
        </p:blipFill>
        <p:spPr>
          <a:xfrm>
            <a:off x="0" y="767471"/>
            <a:ext cx="12192000" cy="55817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E005BF-8A32-C2F5-403C-F2A1FD25EFF0}"/>
              </a:ext>
            </a:extLst>
          </p:cNvPr>
          <p:cNvSpPr txBox="1"/>
          <p:nvPr/>
        </p:nvSpPr>
        <p:spPr>
          <a:xfrm rot="16200000">
            <a:off x="11009876" y="5244623"/>
            <a:ext cx="19647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© UNESCO</a:t>
            </a:r>
            <a:endParaRPr lang="en-E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1802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4578</TotalTime>
  <Words>390</Words>
  <Application>Microsoft Office PowerPoint</Application>
  <PresentationFormat>Widescreen</PresentationFormat>
  <Paragraphs>87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Noto Sans</vt:lpstr>
      <vt:lpstr>Office Theme</vt:lpstr>
      <vt:lpstr>Leave No One Behind:  Gender-transformative and inclusive education</vt:lpstr>
      <vt:lpstr>Globally, three in four students attend pre-primary one year before primary </vt:lpstr>
      <vt:lpstr>We have made significant progress towards gender parity around the world…</vt:lpstr>
      <vt:lpstr>The poorest have hardly any post-secondary education opportunities in  low- and middle-income countries</vt:lpstr>
      <vt:lpstr>Example: Gender disparities in out of school youth in Cambodia</vt:lpstr>
      <vt:lpstr>Transforming Education Summit </vt:lpstr>
      <vt:lpstr>Transforming Education Summit </vt:lpstr>
      <vt:lpstr>Areas of action</vt:lpstr>
      <vt:lpstr>Gender-transformative education sector plans, budgets, policies &amp; data systems</vt:lpstr>
      <vt:lpstr>Gender-transformative curricula, teaching materials and pedagogies</vt:lpstr>
      <vt:lpstr>Ensuring gender parity and non-discrimination at all levels and in all subjects of education</vt:lpstr>
      <vt:lpstr>Gender-transformative and inclusive learning spaces</vt:lpstr>
      <vt:lpstr>Cross-sectoral collaboration and meaningful engagement of young people in decision-making</vt:lpstr>
      <vt:lpstr>Investments that target the most marginalized learners</vt:lpstr>
      <vt:lpstr>Driving follow-up to the Transforming Education Summit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Sass, Justine</dc:creator>
  <cp:lastModifiedBy>UNESCO</cp:lastModifiedBy>
  <cp:revision>85</cp:revision>
  <cp:lastPrinted>2019-02-01T14:09:47Z</cp:lastPrinted>
  <dcterms:created xsi:type="dcterms:W3CDTF">2016-09-05T13:14:35Z</dcterms:created>
  <dcterms:modified xsi:type="dcterms:W3CDTF">2024-02-19T12:39:58Z</dcterms:modified>
</cp:coreProperties>
</file>