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6"/>
  </p:notesMasterIdLst>
  <p:sldIdLst>
    <p:sldId id="698" r:id="rId2"/>
    <p:sldId id="754" r:id="rId3"/>
    <p:sldId id="713" r:id="rId4"/>
    <p:sldId id="714" r:id="rId5"/>
    <p:sldId id="738" r:id="rId6"/>
    <p:sldId id="720" r:id="rId7"/>
    <p:sldId id="717" r:id="rId8"/>
    <p:sldId id="745" r:id="rId9"/>
    <p:sldId id="719" r:id="rId10"/>
    <p:sldId id="749" r:id="rId11"/>
    <p:sldId id="750" r:id="rId12"/>
    <p:sldId id="753" r:id="rId13"/>
    <p:sldId id="751" r:id="rId14"/>
    <p:sldId id="72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89"/>
    <p:restoredTop sz="94371"/>
  </p:normalViewPr>
  <p:slideViewPr>
    <p:cSldViewPr snapToGrid="0">
      <p:cViewPr varScale="1">
        <p:scale>
          <a:sx n="112" d="100"/>
          <a:sy n="112" d="100"/>
        </p:scale>
        <p:origin x="75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Users\karthikpratham\Desktop\Summer%20Campaign%202023\Summer%20Camp_Overall%20Data_vF.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karthikpratham\Desktop\Summer%20Campaign%202023\Summer%20Camp_Overall%20Data_vF.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spc="0" baseline="0">
                <a:solidFill>
                  <a:schemeClr val="tx1"/>
                </a:solidFill>
                <a:latin typeface="+mn-lt"/>
                <a:ea typeface="+mn-ea"/>
                <a:cs typeface="+mn-cs"/>
              </a:defRPr>
            </a:pPr>
            <a:r>
              <a:rPr lang="en-US" b="1" dirty="0"/>
              <a:t>Highest Educational</a:t>
            </a:r>
            <a:r>
              <a:rPr lang="en-US" b="1" baseline="0" dirty="0"/>
              <a:t> Qualification*</a:t>
            </a:r>
            <a:endParaRPr lang="en-US" b="1" dirty="0"/>
          </a:p>
        </c:rich>
      </c:tx>
      <c:layout>
        <c:manualLayout>
          <c:xMode val="edge"/>
          <c:yMode val="edge"/>
          <c:x val="0.13267753316462733"/>
          <c:y val="2.3548615684428773E-2"/>
        </c:manualLayout>
      </c:layout>
      <c:overlay val="0"/>
      <c:spPr>
        <a:noFill/>
        <a:ln>
          <a:noFill/>
        </a:ln>
        <a:effectLst/>
      </c:spPr>
      <c:txPr>
        <a:bodyPr rot="0" spcFirstLastPara="1" vertOverflow="ellipsis" vert="horz" wrap="square" anchor="ctr" anchorCtr="1"/>
        <a:lstStyle/>
        <a:p>
          <a:pPr>
            <a:defRPr sz="1920" b="1" i="0" u="none" strike="noStrike" kern="1200" spc="0" baseline="0">
              <a:solidFill>
                <a:schemeClr val="tx1"/>
              </a:solidFill>
              <a:latin typeface="+mn-lt"/>
              <a:ea typeface="+mn-ea"/>
              <a:cs typeface="+mn-cs"/>
            </a:defRPr>
          </a:pPr>
          <a:endParaRPr lang="en-US"/>
        </a:p>
      </c:txPr>
    </c:title>
    <c:autoTitleDeleted val="0"/>
    <c:plotArea>
      <c:layout/>
      <c:barChart>
        <c:barDir val="bar"/>
        <c:grouping val="percentStacked"/>
        <c:varyColors val="0"/>
        <c:ser>
          <c:idx val="0"/>
          <c:order val="0"/>
          <c:tx>
            <c:strRef>
              <c:f>'(7) Volunteer Profile'!$AW$18</c:f>
              <c:strCache>
                <c:ptCount val="1"/>
                <c:pt idx="0">
                  <c:v>Below Class X</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Volunteer Profile'!$AV$19</c:f>
              <c:strCache>
                <c:ptCount val="1"/>
                <c:pt idx="0">
                  <c:v>Overall</c:v>
                </c:pt>
              </c:strCache>
            </c:strRef>
          </c:cat>
          <c:val>
            <c:numRef>
              <c:f>'(7) Volunteer Profile'!$AW$19</c:f>
              <c:numCache>
                <c:formatCode>0%</c:formatCode>
                <c:ptCount val="1"/>
                <c:pt idx="0">
                  <c:v>3.5517685849184251E-2</c:v>
                </c:pt>
              </c:numCache>
            </c:numRef>
          </c:val>
          <c:extLst>
            <c:ext xmlns:c16="http://schemas.microsoft.com/office/drawing/2014/chart" uri="{C3380CC4-5D6E-409C-BE32-E72D297353CC}">
              <c16:uniqueId val="{00000000-7652-2D47-9164-6537CE9E200D}"/>
            </c:ext>
          </c:extLst>
        </c:ser>
        <c:ser>
          <c:idx val="1"/>
          <c:order val="1"/>
          <c:tx>
            <c:strRef>
              <c:f>'(7) Volunteer Profile'!$AX$18</c:f>
              <c:strCache>
                <c:ptCount val="1"/>
                <c:pt idx="0">
                  <c:v>Class XI</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Volunteer Profile'!$AV$19</c:f>
              <c:strCache>
                <c:ptCount val="1"/>
                <c:pt idx="0">
                  <c:v>Overall</c:v>
                </c:pt>
              </c:strCache>
            </c:strRef>
          </c:cat>
          <c:val>
            <c:numRef>
              <c:f>'(7) Volunteer Profile'!$AX$19</c:f>
              <c:numCache>
                <c:formatCode>0%</c:formatCode>
                <c:ptCount val="1"/>
                <c:pt idx="0">
                  <c:v>0.27110587296952776</c:v>
                </c:pt>
              </c:numCache>
            </c:numRef>
          </c:val>
          <c:extLst>
            <c:ext xmlns:c16="http://schemas.microsoft.com/office/drawing/2014/chart" uri="{C3380CC4-5D6E-409C-BE32-E72D297353CC}">
              <c16:uniqueId val="{00000001-7652-2D47-9164-6537CE9E200D}"/>
            </c:ext>
          </c:extLst>
        </c:ser>
        <c:ser>
          <c:idx val="2"/>
          <c:order val="2"/>
          <c:tx>
            <c:strRef>
              <c:f>'(7) Volunteer Profile'!$AY$18</c:f>
              <c:strCache>
                <c:ptCount val="1"/>
                <c:pt idx="0">
                  <c:v>Class XII</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Volunteer Profile'!$AV$19</c:f>
              <c:strCache>
                <c:ptCount val="1"/>
                <c:pt idx="0">
                  <c:v>Overall</c:v>
                </c:pt>
              </c:strCache>
            </c:strRef>
          </c:cat>
          <c:val>
            <c:numRef>
              <c:f>'(7) Volunteer Profile'!$AY$19</c:f>
              <c:numCache>
                <c:formatCode>0%</c:formatCode>
                <c:ptCount val="1"/>
                <c:pt idx="0">
                  <c:v>0.41946119937617055</c:v>
                </c:pt>
              </c:numCache>
            </c:numRef>
          </c:val>
          <c:extLst>
            <c:ext xmlns:c16="http://schemas.microsoft.com/office/drawing/2014/chart" uri="{C3380CC4-5D6E-409C-BE32-E72D297353CC}">
              <c16:uniqueId val="{00000002-7652-2D47-9164-6537CE9E200D}"/>
            </c:ext>
          </c:extLst>
        </c:ser>
        <c:ser>
          <c:idx val="3"/>
          <c:order val="3"/>
          <c:tx>
            <c:strRef>
              <c:f>'(7) Volunteer Profile'!$AZ$18</c:f>
              <c:strCache>
                <c:ptCount val="1"/>
                <c:pt idx="0">
                  <c:v>UG</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Volunteer Profile'!$AV$19</c:f>
              <c:strCache>
                <c:ptCount val="1"/>
                <c:pt idx="0">
                  <c:v>Overall</c:v>
                </c:pt>
              </c:strCache>
            </c:strRef>
          </c:cat>
          <c:val>
            <c:numRef>
              <c:f>'(7) Volunteer Profile'!$AZ$19</c:f>
              <c:numCache>
                <c:formatCode>0%</c:formatCode>
                <c:ptCount val="1"/>
                <c:pt idx="0">
                  <c:v>0.21470129537184079</c:v>
                </c:pt>
              </c:numCache>
            </c:numRef>
          </c:val>
          <c:extLst>
            <c:ext xmlns:c16="http://schemas.microsoft.com/office/drawing/2014/chart" uri="{C3380CC4-5D6E-409C-BE32-E72D297353CC}">
              <c16:uniqueId val="{00000003-7652-2D47-9164-6537CE9E200D}"/>
            </c:ext>
          </c:extLst>
        </c:ser>
        <c:ser>
          <c:idx val="4"/>
          <c:order val="4"/>
          <c:tx>
            <c:strRef>
              <c:f>'(7) Volunteer Profile'!$BA$18</c:f>
              <c:strCache>
                <c:ptCount val="1"/>
                <c:pt idx="0">
                  <c:v>PG or Higher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Volunteer Profile'!$AV$19</c:f>
              <c:strCache>
                <c:ptCount val="1"/>
                <c:pt idx="0">
                  <c:v>Overall</c:v>
                </c:pt>
              </c:strCache>
            </c:strRef>
          </c:cat>
          <c:val>
            <c:numRef>
              <c:f>'(7) Volunteer Profile'!$BA$19</c:f>
              <c:numCache>
                <c:formatCode>0%</c:formatCode>
                <c:ptCount val="1"/>
                <c:pt idx="0">
                  <c:v>5.9213946433276599E-2</c:v>
                </c:pt>
              </c:numCache>
            </c:numRef>
          </c:val>
          <c:extLst>
            <c:ext xmlns:c16="http://schemas.microsoft.com/office/drawing/2014/chart" uri="{C3380CC4-5D6E-409C-BE32-E72D297353CC}">
              <c16:uniqueId val="{00000004-7652-2D47-9164-6537CE9E200D}"/>
            </c:ext>
          </c:extLst>
        </c:ser>
        <c:dLbls>
          <c:dLblPos val="ctr"/>
          <c:showLegendKey val="0"/>
          <c:showVal val="1"/>
          <c:showCatName val="0"/>
          <c:showSerName val="0"/>
          <c:showPercent val="0"/>
          <c:showBubbleSize val="0"/>
        </c:dLbls>
        <c:gapWidth val="150"/>
        <c:overlap val="100"/>
        <c:axId val="1781168544"/>
        <c:axId val="1781170272"/>
      </c:barChart>
      <c:catAx>
        <c:axId val="17811685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81170272"/>
        <c:crosses val="autoZero"/>
        <c:auto val="1"/>
        <c:lblAlgn val="ctr"/>
        <c:lblOffset val="100"/>
        <c:noMultiLvlLbl val="0"/>
      </c:catAx>
      <c:valAx>
        <c:axId val="178117027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t>% of volunteers who uploaded profile</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7811685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95000"/>
        </a:schemeClr>
      </a:solidFill>
    </a:ln>
    <a:effectLst/>
  </c:spPr>
  <c:txPr>
    <a:bodyPr/>
    <a:lstStyle/>
    <a:p>
      <a:pPr>
        <a:defRPr sz="16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spc="0" baseline="0">
                <a:solidFill>
                  <a:schemeClr val="tx1"/>
                </a:solidFill>
                <a:latin typeface="+mn-lt"/>
                <a:ea typeface="+mn-ea"/>
                <a:cs typeface="+mn-cs"/>
              </a:defRPr>
            </a:pPr>
            <a:r>
              <a:rPr lang="en-US" b="1" dirty="0"/>
              <a:t>Progress in Hindi Reading at Different Reading Levels: Data uploaded by volunteers</a:t>
            </a:r>
          </a:p>
        </c:rich>
      </c:tx>
      <c:overlay val="0"/>
      <c:spPr>
        <a:noFill/>
        <a:ln>
          <a:noFill/>
        </a:ln>
        <a:effectLst/>
      </c:spPr>
      <c:txPr>
        <a:bodyPr rot="0" spcFirstLastPara="1" vertOverflow="ellipsis" vert="horz" wrap="square" anchor="ctr" anchorCtr="1"/>
        <a:lstStyle/>
        <a:p>
          <a:pPr>
            <a:defRPr sz="1920" b="1" i="0" u="none" strike="noStrike" kern="1200" spc="0" baseline="0">
              <a:solidFill>
                <a:schemeClr val="tx1"/>
              </a:solidFill>
              <a:latin typeface="+mn-lt"/>
              <a:ea typeface="+mn-ea"/>
              <a:cs typeface="+mn-cs"/>
            </a:defRPr>
          </a:pPr>
          <a:endParaRPr lang="en-US"/>
        </a:p>
      </c:txPr>
    </c:title>
    <c:autoTitleDeleted val="0"/>
    <c:plotArea>
      <c:layout/>
      <c:barChart>
        <c:barDir val="col"/>
        <c:grouping val="percentStacked"/>
        <c:varyColors val="0"/>
        <c:ser>
          <c:idx val="0"/>
          <c:order val="0"/>
          <c:tx>
            <c:strRef>
              <c:f>'(2) Tested'!$A$18</c:f>
              <c:strCache>
                <c:ptCount val="1"/>
                <c:pt idx="0">
                  <c:v>Beginner</c:v>
                </c:pt>
              </c:strCache>
            </c:strRef>
          </c:tx>
          <c:spPr>
            <a:solidFill>
              <a:srgbClr val="FF0000"/>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'(2) Tested'!$B$16:$I$17</c:f>
              <c:multiLvlStrCache>
                <c:ptCount val="8"/>
                <c:lvl>
                  <c:pt idx="0">
                    <c:v>Baseline</c:v>
                  </c:pt>
                  <c:pt idx="1">
                    <c:v>Endline</c:v>
                  </c:pt>
                  <c:pt idx="2">
                    <c:v>Baseline</c:v>
                  </c:pt>
                  <c:pt idx="3">
                    <c:v>Endline</c:v>
                  </c:pt>
                  <c:pt idx="4">
                    <c:v>Baseline</c:v>
                  </c:pt>
                  <c:pt idx="5">
                    <c:v>Endline</c:v>
                  </c:pt>
                  <c:pt idx="6">
                    <c:v>Baseline</c:v>
                  </c:pt>
                  <c:pt idx="7">
                    <c:v>Endline</c:v>
                  </c:pt>
                </c:lvl>
                <c:lvl>
                  <c:pt idx="0">
                    <c:v>Uttar Pradesh</c:v>
                  </c:pt>
                  <c:pt idx="2">
                    <c:v>Bihar</c:v>
                  </c:pt>
                  <c:pt idx="4">
                    <c:v>Madhya Pradesh</c:v>
                  </c:pt>
                  <c:pt idx="6">
                    <c:v>Overall</c:v>
                  </c:pt>
                </c:lvl>
              </c:multiLvlStrCache>
            </c:multiLvlStrRef>
          </c:cat>
          <c:val>
            <c:numRef>
              <c:f>'(2) Tested'!$B$18:$I$18</c:f>
              <c:numCache>
                <c:formatCode>0%</c:formatCode>
                <c:ptCount val="8"/>
                <c:pt idx="0">
                  <c:v>0.19507894580772897</c:v>
                </c:pt>
                <c:pt idx="1">
                  <c:v>6.0005345653498438E-2</c:v>
                </c:pt>
                <c:pt idx="2">
                  <c:v>0.19481183203320249</c:v>
                </c:pt>
                <c:pt idx="3">
                  <c:v>6.0466904532656303E-2</c:v>
                </c:pt>
                <c:pt idx="4">
                  <c:v>0.11021496319465804</c:v>
                </c:pt>
                <c:pt idx="5">
                  <c:v>3.8391224862888484E-2</c:v>
                </c:pt>
                <c:pt idx="6">
                  <c:v>0.17255645900170319</c:v>
                </c:pt>
                <c:pt idx="7">
                  <c:v>5.4454397430005685E-2</c:v>
                </c:pt>
              </c:numCache>
            </c:numRef>
          </c:val>
          <c:extLst>
            <c:ext xmlns:c16="http://schemas.microsoft.com/office/drawing/2014/chart" uri="{C3380CC4-5D6E-409C-BE32-E72D297353CC}">
              <c16:uniqueId val="{00000000-C5B4-0446-9719-A2538FE83100}"/>
            </c:ext>
          </c:extLst>
        </c:ser>
        <c:ser>
          <c:idx val="1"/>
          <c:order val="1"/>
          <c:tx>
            <c:strRef>
              <c:f>'(2) Tested'!$A$19</c:f>
              <c:strCache>
                <c:ptCount val="1"/>
                <c:pt idx="0">
                  <c:v>Letter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'(2) Tested'!$B$16:$I$17</c:f>
              <c:multiLvlStrCache>
                <c:ptCount val="8"/>
                <c:lvl>
                  <c:pt idx="0">
                    <c:v>Baseline</c:v>
                  </c:pt>
                  <c:pt idx="1">
                    <c:v>Endline</c:v>
                  </c:pt>
                  <c:pt idx="2">
                    <c:v>Baseline</c:v>
                  </c:pt>
                  <c:pt idx="3">
                    <c:v>Endline</c:v>
                  </c:pt>
                  <c:pt idx="4">
                    <c:v>Baseline</c:v>
                  </c:pt>
                  <c:pt idx="5">
                    <c:v>Endline</c:v>
                  </c:pt>
                  <c:pt idx="6">
                    <c:v>Baseline</c:v>
                  </c:pt>
                  <c:pt idx="7">
                    <c:v>Endline</c:v>
                  </c:pt>
                </c:lvl>
                <c:lvl>
                  <c:pt idx="0">
                    <c:v>Uttar Pradesh</c:v>
                  </c:pt>
                  <c:pt idx="2">
                    <c:v>Bihar</c:v>
                  </c:pt>
                  <c:pt idx="4">
                    <c:v>Madhya Pradesh</c:v>
                  </c:pt>
                  <c:pt idx="6">
                    <c:v>Overall</c:v>
                  </c:pt>
                </c:lvl>
              </c:multiLvlStrCache>
            </c:multiLvlStrRef>
          </c:cat>
          <c:val>
            <c:numRef>
              <c:f>'(2) Tested'!$B$19:$I$19</c:f>
              <c:numCache>
                <c:formatCode>0%</c:formatCode>
                <c:ptCount val="8"/>
                <c:pt idx="0">
                  <c:v>0.36822596612241731</c:v>
                </c:pt>
                <c:pt idx="1">
                  <c:v>0.2111918265420169</c:v>
                </c:pt>
                <c:pt idx="2">
                  <c:v>0.35384659819818953</c:v>
                </c:pt>
                <c:pt idx="3">
                  <c:v>0.13157811875953937</c:v>
                </c:pt>
                <c:pt idx="4">
                  <c:v>0.23415001016181744</c:v>
                </c:pt>
                <c:pt idx="5">
                  <c:v>0.11764712415672807</c:v>
                </c:pt>
                <c:pt idx="6">
                  <c:v>0.32764631375781578</c:v>
                </c:pt>
                <c:pt idx="7">
                  <c:v>0.15824581443595642</c:v>
                </c:pt>
              </c:numCache>
            </c:numRef>
          </c:val>
          <c:extLst>
            <c:ext xmlns:c16="http://schemas.microsoft.com/office/drawing/2014/chart" uri="{C3380CC4-5D6E-409C-BE32-E72D297353CC}">
              <c16:uniqueId val="{00000001-C5B4-0446-9719-A2538FE83100}"/>
            </c:ext>
          </c:extLst>
        </c:ser>
        <c:ser>
          <c:idx val="2"/>
          <c:order val="2"/>
          <c:tx>
            <c:strRef>
              <c:f>'(2) Tested'!$A$20</c:f>
              <c:strCache>
                <c:ptCount val="1"/>
                <c:pt idx="0">
                  <c:v>Word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'(2) Tested'!$B$16:$I$17</c:f>
              <c:multiLvlStrCache>
                <c:ptCount val="8"/>
                <c:lvl>
                  <c:pt idx="0">
                    <c:v>Baseline</c:v>
                  </c:pt>
                  <c:pt idx="1">
                    <c:v>Endline</c:v>
                  </c:pt>
                  <c:pt idx="2">
                    <c:v>Baseline</c:v>
                  </c:pt>
                  <c:pt idx="3">
                    <c:v>Endline</c:v>
                  </c:pt>
                  <c:pt idx="4">
                    <c:v>Baseline</c:v>
                  </c:pt>
                  <c:pt idx="5">
                    <c:v>Endline</c:v>
                  </c:pt>
                  <c:pt idx="6">
                    <c:v>Baseline</c:v>
                  </c:pt>
                  <c:pt idx="7">
                    <c:v>Endline</c:v>
                  </c:pt>
                </c:lvl>
                <c:lvl>
                  <c:pt idx="0">
                    <c:v>Uttar Pradesh</c:v>
                  </c:pt>
                  <c:pt idx="2">
                    <c:v>Bihar</c:v>
                  </c:pt>
                  <c:pt idx="4">
                    <c:v>Madhya Pradesh</c:v>
                  </c:pt>
                  <c:pt idx="6">
                    <c:v>Overall</c:v>
                  </c:pt>
                </c:lvl>
              </c:multiLvlStrCache>
            </c:multiLvlStrRef>
          </c:cat>
          <c:val>
            <c:numRef>
              <c:f>'(2) Tested'!$B$20:$I$20</c:f>
              <c:numCache>
                <c:formatCode>0%</c:formatCode>
                <c:ptCount val="8"/>
                <c:pt idx="0">
                  <c:v>0.38654096772672875</c:v>
                </c:pt>
                <c:pt idx="1">
                  <c:v>0.24968746413443935</c:v>
                </c:pt>
                <c:pt idx="2">
                  <c:v>0.41443807148994755</c:v>
                </c:pt>
                <c:pt idx="3">
                  <c:v>0.22563765596490676</c:v>
                </c:pt>
                <c:pt idx="4">
                  <c:v>0.30850625631037992</c:v>
                </c:pt>
                <c:pt idx="5">
                  <c:v>0.2233523849296172</c:v>
                </c:pt>
                <c:pt idx="6">
                  <c:v>0.37590565609625098</c:v>
                </c:pt>
                <c:pt idx="7">
                  <c:v>0.23420189078992382</c:v>
                </c:pt>
              </c:numCache>
            </c:numRef>
          </c:val>
          <c:extLst>
            <c:ext xmlns:c16="http://schemas.microsoft.com/office/drawing/2014/chart" uri="{C3380CC4-5D6E-409C-BE32-E72D297353CC}">
              <c16:uniqueId val="{00000002-C5B4-0446-9719-A2538FE83100}"/>
            </c:ext>
          </c:extLst>
        </c:ser>
        <c:ser>
          <c:idx val="3"/>
          <c:order val="3"/>
          <c:tx>
            <c:strRef>
              <c:f>'(2) Tested'!$A$21</c:f>
              <c:strCache>
                <c:ptCount val="1"/>
                <c:pt idx="0">
                  <c:v>Std I level text</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'(2) Tested'!$B$16:$I$17</c:f>
              <c:multiLvlStrCache>
                <c:ptCount val="8"/>
                <c:lvl>
                  <c:pt idx="0">
                    <c:v>Baseline</c:v>
                  </c:pt>
                  <c:pt idx="1">
                    <c:v>Endline</c:v>
                  </c:pt>
                  <c:pt idx="2">
                    <c:v>Baseline</c:v>
                  </c:pt>
                  <c:pt idx="3">
                    <c:v>Endline</c:v>
                  </c:pt>
                  <c:pt idx="4">
                    <c:v>Baseline</c:v>
                  </c:pt>
                  <c:pt idx="5">
                    <c:v>Endline</c:v>
                  </c:pt>
                  <c:pt idx="6">
                    <c:v>Baseline</c:v>
                  </c:pt>
                  <c:pt idx="7">
                    <c:v>Endline</c:v>
                  </c:pt>
                </c:lvl>
                <c:lvl>
                  <c:pt idx="0">
                    <c:v>Uttar Pradesh</c:v>
                  </c:pt>
                  <c:pt idx="2">
                    <c:v>Bihar</c:v>
                  </c:pt>
                  <c:pt idx="4">
                    <c:v>Madhya Pradesh</c:v>
                  </c:pt>
                  <c:pt idx="6">
                    <c:v>Overall</c:v>
                  </c:pt>
                </c:lvl>
              </c:multiLvlStrCache>
            </c:multiLvlStrRef>
          </c:cat>
          <c:val>
            <c:numRef>
              <c:f>'(2) Tested'!$B$21:$I$21</c:f>
              <c:numCache>
                <c:formatCode>0%</c:formatCode>
                <c:ptCount val="8"/>
                <c:pt idx="0">
                  <c:v>4.6531874094248353E-2</c:v>
                </c:pt>
                <c:pt idx="1">
                  <c:v>0.24307086996274219</c:v>
                </c:pt>
                <c:pt idx="2">
                  <c:v>2.4078696226692117E-2</c:v>
                </c:pt>
                <c:pt idx="3">
                  <c:v>0.27593172925701959</c:v>
                </c:pt>
                <c:pt idx="4">
                  <c:v>0.26725253800900106</c:v>
                </c:pt>
                <c:pt idx="5">
                  <c:v>0.30113665392364403</c:v>
                </c:pt>
                <c:pt idx="6">
                  <c:v>9.6823418243229653E-2</c:v>
                </c:pt>
                <c:pt idx="7">
                  <c:v>0.27006817003895223</c:v>
                </c:pt>
              </c:numCache>
            </c:numRef>
          </c:val>
          <c:extLst>
            <c:ext xmlns:c16="http://schemas.microsoft.com/office/drawing/2014/chart" uri="{C3380CC4-5D6E-409C-BE32-E72D297353CC}">
              <c16:uniqueId val="{00000003-C5B4-0446-9719-A2538FE83100}"/>
            </c:ext>
          </c:extLst>
        </c:ser>
        <c:ser>
          <c:idx val="4"/>
          <c:order val="4"/>
          <c:tx>
            <c:strRef>
              <c:f>'(2) Tested'!$A$22</c:f>
              <c:strCache>
                <c:ptCount val="1"/>
                <c:pt idx="0">
                  <c:v>Std II level text</c:v>
                </c:pt>
              </c:strCache>
            </c:strRef>
          </c:tx>
          <c:spPr>
            <a:solidFill>
              <a:schemeClr val="accent6"/>
            </a:solidFill>
            <a:ln w="38100">
              <a:solidFill>
                <a:schemeClr val="accent6">
                  <a:lumMod val="50000"/>
                </a:schemeClr>
              </a:solid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'(2) Tested'!$B$16:$I$17</c:f>
              <c:multiLvlStrCache>
                <c:ptCount val="8"/>
                <c:lvl>
                  <c:pt idx="0">
                    <c:v>Baseline</c:v>
                  </c:pt>
                  <c:pt idx="1">
                    <c:v>Endline</c:v>
                  </c:pt>
                  <c:pt idx="2">
                    <c:v>Baseline</c:v>
                  </c:pt>
                  <c:pt idx="3">
                    <c:v>Endline</c:v>
                  </c:pt>
                  <c:pt idx="4">
                    <c:v>Baseline</c:v>
                  </c:pt>
                  <c:pt idx="5">
                    <c:v>Endline</c:v>
                  </c:pt>
                  <c:pt idx="6">
                    <c:v>Baseline</c:v>
                  </c:pt>
                  <c:pt idx="7">
                    <c:v>Endline</c:v>
                  </c:pt>
                </c:lvl>
                <c:lvl>
                  <c:pt idx="0">
                    <c:v>Uttar Pradesh</c:v>
                  </c:pt>
                  <c:pt idx="2">
                    <c:v>Bihar</c:v>
                  </c:pt>
                  <c:pt idx="4">
                    <c:v>Madhya Pradesh</c:v>
                  </c:pt>
                  <c:pt idx="6">
                    <c:v>Overall</c:v>
                  </c:pt>
                </c:lvl>
              </c:multiLvlStrCache>
            </c:multiLvlStrRef>
          </c:cat>
          <c:val>
            <c:numRef>
              <c:f>'(2) Tested'!$B$22:$I$22</c:f>
              <c:numCache>
                <c:formatCode>0%</c:formatCode>
                <c:ptCount val="8"/>
                <c:pt idx="0">
                  <c:v>3.622246248876602E-3</c:v>
                </c:pt>
                <c:pt idx="1">
                  <c:v>0.23604449370730313</c:v>
                </c:pt>
                <c:pt idx="2">
                  <c:v>1.2824802051968329E-2</c:v>
                </c:pt>
                <c:pt idx="3">
                  <c:v>0.30638559148587802</c:v>
                </c:pt>
                <c:pt idx="4">
                  <c:v>7.9876232324143495E-2</c:v>
                </c:pt>
                <c:pt idx="5">
                  <c:v>0.31947261212712219</c:v>
                </c:pt>
                <c:pt idx="6">
                  <c:v>2.7068152901000366E-2</c:v>
                </c:pt>
                <c:pt idx="7">
                  <c:v>0.28302972730516185</c:v>
                </c:pt>
              </c:numCache>
            </c:numRef>
          </c:val>
          <c:extLst>
            <c:ext xmlns:c16="http://schemas.microsoft.com/office/drawing/2014/chart" uri="{C3380CC4-5D6E-409C-BE32-E72D297353CC}">
              <c16:uniqueId val="{00000004-C5B4-0446-9719-A2538FE83100}"/>
            </c:ext>
          </c:extLst>
        </c:ser>
        <c:dLbls>
          <c:dLblPos val="ctr"/>
          <c:showLegendKey val="0"/>
          <c:showVal val="1"/>
          <c:showCatName val="0"/>
          <c:showSerName val="0"/>
          <c:showPercent val="0"/>
          <c:showBubbleSize val="0"/>
        </c:dLbls>
        <c:gapWidth val="150"/>
        <c:overlap val="100"/>
        <c:axId val="1982815183"/>
        <c:axId val="389416704"/>
      </c:barChart>
      <c:catAx>
        <c:axId val="1982815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89416704"/>
        <c:crosses val="autoZero"/>
        <c:auto val="1"/>
        <c:lblAlgn val="ctr"/>
        <c:lblOffset val="100"/>
        <c:noMultiLvlLbl val="0"/>
      </c:catAx>
      <c:valAx>
        <c:axId val="3894167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t>% of total children tested</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982815183"/>
        <c:crosses val="autoZero"/>
        <c:crossBetween val="between"/>
        <c:majorUnit val="0.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95000"/>
        </a:schemeClr>
      </a:solidFill>
    </a:ln>
    <a:effectLst/>
  </c:spPr>
  <c:txPr>
    <a:bodyPr/>
    <a:lstStyle/>
    <a:p>
      <a:pPr>
        <a:defRPr sz="16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3CF82-C061-7D47-A6BB-37282A735592}" type="datetimeFigureOut">
              <a:rPr lang="en-US" smtClean="0"/>
              <a:t>8/28/23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AD53F3-0A7C-F949-8AD0-9992351E70FD}" type="slidenum">
              <a:rPr lang="en-US" smtClean="0"/>
              <a:t>‹#›</a:t>
            </a:fld>
            <a:endParaRPr lang="en-US"/>
          </a:p>
        </p:txBody>
      </p:sp>
    </p:spTree>
    <p:extLst>
      <p:ext uri="{BB962C8B-B14F-4D97-AF65-F5344CB8AC3E}">
        <p14:creationId xmlns:p14="http://schemas.microsoft.com/office/powerpoint/2010/main" val="1842063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54EC3-E457-3359-C6E3-BD59DAD68BA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23A1420-CDC3-B2A4-5409-4BE96A9AA7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0DAF033-4862-1BA6-C213-A480490B4656}"/>
              </a:ext>
            </a:extLst>
          </p:cNvPr>
          <p:cNvSpPr>
            <a:spLocks noGrp="1"/>
          </p:cNvSpPr>
          <p:nvPr>
            <p:ph type="dt" sz="half" idx="10"/>
          </p:nvPr>
        </p:nvSpPr>
        <p:spPr/>
        <p:txBody>
          <a:bodyPr/>
          <a:lstStyle/>
          <a:p>
            <a:fld id="{967D230E-0A41-DC49-96E9-34046CDD4173}" type="datetime1">
              <a:rPr lang="en-IN" smtClean="0"/>
              <a:t>28/08/23</a:t>
            </a:fld>
            <a:endParaRPr lang="en-US"/>
          </a:p>
        </p:txBody>
      </p:sp>
      <p:sp>
        <p:nvSpPr>
          <p:cNvPr id="5" name="Footer Placeholder 4">
            <a:extLst>
              <a:ext uri="{FF2B5EF4-FFF2-40B4-BE49-F238E27FC236}">
                <a16:creationId xmlns:a16="http://schemas.microsoft.com/office/drawing/2014/main" id="{1521B05E-6BE3-22F4-548B-2747FA200C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35770-F4A6-F85F-B8E4-C76C3235C72C}"/>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a:t>
            </a:fld>
            <a:endParaRPr lang="en-US" dirty="0">
              <a:solidFill>
                <a:schemeClr val="tx1"/>
              </a:solidFill>
            </a:endParaRPr>
          </a:p>
        </p:txBody>
      </p:sp>
      <p:pic>
        <p:nvPicPr>
          <p:cNvPr id="7" name="Picture 6" descr="A picture containing text, font, yellow, graphics&#10;&#10;Description automatically generated">
            <a:extLst>
              <a:ext uri="{FF2B5EF4-FFF2-40B4-BE49-F238E27FC236}">
                <a16:creationId xmlns:a16="http://schemas.microsoft.com/office/drawing/2014/main" id="{C15FFD6A-7A1C-F967-8CAE-DA3DB544F37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353800" y="6356350"/>
            <a:ext cx="720000" cy="390580"/>
          </a:xfrm>
          <a:prstGeom prst="rect">
            <a:avLst/>
          </a:prstGeom>
        </p:spPr>
      </p:pic>
    </p:spTree>
    <p:extLst>
      <p:ext uri="{BB962C8B-B14F-4D97-AF65-F5344CB8AC3E}">
        <p14:creationId xmlns:p14="http://schemas.microsoft.com/office/powerpoint/2010/main" val="3968610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500A5-6530-291E-56F6-01F6C9EE929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8627A4F-91B1-E2F1-5D1D-0026D1D5FA0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3C3BD56-F80E-C58C-1AAB-9702B4608547}"/>
              </a:ext>
            </a:extLst>
          </p:cNvPr>
          <p:cNvSpPr>
            <a:spLocks noGrp="1"/>
          </p:cNvSpPr>
          <p:nvPr>
            <p:ph type="dt" sz="half" idx="10"/>
          </p:nvPr>
        </p:nvSpPr>
        <p:spPr/>
        <p:txBody>
          <a:bodyPr/>
          <a:lstStyle/>
          <a:p>
            <a:fld id="{C4459048-13FF-5746-A19A-062CD267E9BB}" type="datetime1">
              <a:rPr lang="en-IN" smtClean="0"/>
              <a:t>28/08/23</a:t>
            </a:fld>
            <a:endParaRPr lang="en-US"/>
          </a:p>
        </p:txBody>
      </p:sp>
      <p:sp>
        <p:nvSpPr>
          <p:cNvPr id="5" name="Footer Placeholder 4">
            <a:extLst>
              <a:ext uri="{FF2B5EF4-FFF2-40B4-BE49-F238E27FC236}">
                <a16:creationId xmlns:a16="http://schemas.microsoft.com/office/drawing/2014/main" id="{C7A197CA-D76D-7CBC-3EB2-A17FAC504A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8E4F58-8F31-A4AC-5DAA-3BF8D1FCDF65}"/>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122298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C8F490-8CCF-D07D-95BB-070C0D263F2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7DB98EC-CBC7-F928-B966-8F1660220D6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9F5897-62BF-8D68-4C04-1C485CC781F9}"/>
              </a:ext>
            </a:extLst>
          </p:cNvPr>
          <p:cNvSpPr>
            <a:spLocks noGrp="1"/>
          </p:cNvSpPr>
          <p:nvPr>
            <p:ph type="dt" sz="half" idx="10"/>
          </p:nvPr>
        </p:nvSpPr>
        <p:spPr/>
        <p:txBody>
          <a:bodyPr/>
          <a:lstStyle/>
          <a:p>
            <a:fld id="{CBBD0B36-1753-4449-BB5C-39A17FD991FB}" type="datetime1">
              <a:rPr lang="en-IN" smtClean="0"/>
              <a:t>28/08/23</a:t>
            </a:fld>
            <a:endParaRPr lang="en-US"/>
          </a:p>
        </p:txBody>
      </p:sp>
      <p:sp>
        <p:nvSpPr>
          <p:cNvPr id="5" name="Footer Placeholder 4">
            <a:extLst>
              <a:ext uri="{FF2B5EF4-FFF2-40B4-BE49-F238E27FC236}">
                <a16:creationId xmlns:a16="http://schemas.microsoft.com/office/drawing/2014/main" id="{64076A4B-B70E-8111-C19E-1325C50DB4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AA9D5F-C27F-72C0-D3F2-B7AD3A9992E3}"/>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437481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228DF-FBCF-5AE7-9E20-9722B446786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EB466A4-36CD-7DD6-3622-E911A6FB47B2}"/>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016C947-9BF8-9D0D-A305-568E93A12D0D}"/>
              </a:ext>
            </a:extLst>
          </p:cNvPr>
          <p:cNvSpPr>
            <a:spLocks noGrp="1"/>
          </p:cNvSpPr>
          <p:nvPr>
            <p:ph type="dt" sz="half" idx="10"/>
          </p:nvPr>
        </p:nvSpPr>
        <p:spPr/>
        <p:txBody>
          <a:bodyPr/>
          <a:lstStyle/>
          <a:p>
            <a:fld id="{A52691F1-D1EC-4D40-9A14-9836618BF5F6}" type="datetime1">
              <a:rPr lang="en-IN" smtClean="0"/>
              <a:t>28/08/23</a:t>
            </a:fld>
            <a:endParaRPr lang="en-US"/>
          </a:p>
        </p:txBody>
      </p:sp>
      <p:sp>
        <p:nvSpPr>
          <p:cNvPr id="5" name="Footer Placeholder 4">
            <a:extLst>
              <a:ext uri="{FF2B5EF4-FFF2-40B4-BE49-F238E27FC236}">
                <a16:creationId xmlns:a16="http://schemas.microsoft.com/office/drawing/2014/main" id="{88078886-4C5E-5179-7427-987E0FCD9B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E3620B-0D84-5291-88E0-86AB5A2826BB}"/>
              </a:ext>
            </a:extLst>
          </p:cNvPr>
          <p:cNvSpPr>
            <a:spLocks noGrp="1"/>
          </p:cNvSpPr>
          <p:nvPr>
            <p:ph type="sldNum" sz="quarter" idx="12"/>
          </p:nvPr>
        </p:nvSpPr>
        <p:spPr>
          <a:xfrm>
            <a:off x="9448800" y="0"/>
            <a:ext cx="2743200" cy="365125"/>
          </a:xfrm>
        </p:spPr>
        <p:txBody>
          <a:bodyPr/>
          <a:lstStyle>
            <a:lvl1pPr>
              <a:defRPr sz="1400" b="1">
                <a:solidFill>
                  <a:schemeClr val="tx1"/>
                </a:solidFill>
                <a:latin typeface="+mj-lt"/>
              </a:defRPr>
            </a:lvl1pPr>
          </a:lstStyle>
          <a:p>
            <a:fld id="{CA507DF9-45BA-E040-8D5B-8A8AC1A3E0E0}" type="slidenum">
              <a:rPr lang="en-US" smtClean="0"/>
              <a:pPr/>
              <a:t>‹#›</a:t>
            </a:fld>
            <a:endParaRPr lang="en-US"/>
          </a:p>
        </p:txBody>
      </p:sp>
    </p:spTree>
    <p:extLst>
      <p:ext uri="{BB962C8B-B14F-4D97-AF65-F5344CB8AC3E}">
        <p14:creationId xmlns:p14="http://schemas.microsoft.com/office/powerpoint/2010/main" val="366902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7C715-F10F-8E22-5484-D353F81F645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5163E31-A1FD-666D-D24F-5506B5BEF1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CBC0F80-85C4-9D97-E38D-684E0D2665F2}"/>
              </a:ext>
            </a:extLst>
          </p:cNvPr>
          <p:cNvSpPr>
            <a:spLocks noGrp="1"/>
          </p:cNvSpPr>
          <p:nvPr>
            <p:ph type="dt" sz="half" idx="10"/>
          </p:nvPr>
        </p:nvSpPr>
        <p:spPr/>
        <p:txBody>
          <a:bodyPr/>
          <a:lstStyle/>
          <a:p>
            <a:fld id="{43533CA4-2324-5949-9BC2-65A3B90A2B4E}" type="datetime1">
              <a:rPr lang="en-IN" smtClean="0"/>
              <a:t>28/08/23</a:t>
            </a:fld>
            <a:endParaRPr lang="en-US"/>
          </a:p>
        </p:txBody>
      </p:sp>
      <p:sp>
        <p:nvSpPr>
          <p:cNvPr id="5" name="Footer Placeholder 4">
            <a:extLst>
              <a:ext uri="{FF2B5EF4-FFF2-40B4-BE49-F238E27FC236}">
                <a16:creationId xmlns:a16="http://schemas.microsoft.com/office/drawing/2014/main" id="{278F6DCE-E090-189A-1538-72774D4EE3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7210EC-FC08-C0D0-B50A-27B09A3710A1}"/>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3504054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798D8-BE6E-516B-F15E-A72C9F15E9D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EF17EC2-043B-06D4-6556-46B34F27662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3AD9DD0-84F1-6313-0B95-6D029F73804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B3EBB8D-BA6E-F5A9-3A75-2CE79857B40C}"/>
              </a:ext>
            </a:extLst>
          </p:cNvPr>
          <p:cNvSpPr>
            <a:spLocks noGrp="1"/>
          </p:cNvSpPr>
          <p:nvPr>
            <p:ph type="dt" sz="half" idx="10"/>
          </p:nvPr>
        </p:nvSpPr>
        <p:spPr/>
        <p:txBody>
          <a:bodyPr/>
          <a:lstStyle/>
          <a:p>
            <a:fld id="{26878DF2-7DE6-9948-B669-B4CBFCF7D490}" type="datetime1">
              <a:rPr lang="en-IN" smtClean="0"/>
              <a:t>28/08/23</a:t>
            </a:fld>
            <a:endParaRPr lang="en-US"/>
          </a:p>
        </p:txBody>
      </p:sp>
      <p:sp>
        <p:nvSpPr>
          <p:cNvPr id="6" name="Footer Placeholder 5">
            <a:extLst>
              <a:ext uri="{FF2B5EF4-FFF2-40B4-BE49-F238E27FC236}">
                <a16:creationId xmlns:a16="http://schemas.microsoft.com/office/drawing/2014/main" id="{406C9F40-F0BA-410D-08AC-2BA2531586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B6F1EC-D5F2-B24D-56F7-8E50EC2BB4EC}"/>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68020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ADC59-6372-C138-E608-01D7AF5880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DBF92F0-A384-BA2C-74DA-4CB831BEDC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9F21652-B798-400A-764F-A21C5DFA468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FB874A2-8ED1-2B8B-CCD4-D2DBCA6449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F3C9965-328F-FB78-F0A2-FA4D62E476A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1B58170-EA4B-450B-BEC7-EE1E2B604E7B}"/>
              </a:ext>
            </a:extLst>
          </p:cNvPr>
          <p:cNvSpPr>
            <a:spLocks noGrp="1"/>
          </p:cNvSpPr>
          <p:nvPr>
            <p:ph type="dt" sz="half" idx="10"/>
          </p:nvPr>
        </p:nvSpPr>
        <p:spPr/>
        <p:txBody>
          <a:bodyPr/>
          <a:lstStyle/>
          <a:p>
            <a:fld id="{8E5E080C-59CA-4543-82B2-92BD2666F0BB}" type="datetime1">
              <a:rPr lang="en-IN" smtClean="0"/>
              <a:t>28/08/23</a:t>
            </a:fld>
            <a:endParaRPr lang="en-US"/>
          </a:p>
        </p:txBody>
      </p:sp>
      <p:sp>
        <p:nvSpPr>
          <p:cNvPr id="8" name="Footer Placeholder 7">
            <a:extLst>
              <a:ext uri="{FF2B5EF4-FFF2-40B4-BE49-F238E27FC236}">
                <a16:creationId xmlns:a16="http://schemas.microsoft.com/office/drawing/2014/main" id="{6A53863A-AD9E-9D27-8747-90E7E5C236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F649BD-B58A-DF0F-222D-4D1C3D15A493}"/>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3078939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680A4-104A-E113-56AB-C700926D3B1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182A5E1-4D64-0AFB-36B8-16ECB3B08B79}"/>
              </a:ext>
            </a:extLst>
          </p:cNvPr>
          <p:cNvSpPr>
            <a:spLocks noGrp="1"/>
          </p:cNvSpPr>
          <p:nvPr>
            <p:ph type="dt" sz="half" idx="10"/>
          </p:nvPr>
        </p:nvSpPr>
        <p:spPr/>
        <p:txBody>
          <a:bodyPr/>
          <a:lstStyle/>
          <a:p>
            <a:fld id="{49A7F309-E3D5-5447-8795-5AAC2418161C}" type="datetime1">
              <a:rPr lang="en-IN" smtClean="0"/>
              <a:t>28/08/23</a:t>
            </a:fld>
            <a:endParaRPr lang="en-US"/>
          </a:p>
        </p:txBody>
      </p:sp>
      <p:sp>
        <p:nvSpPr>
          <p:cNvPr id="4" name="Footer Placeholder 3">
            <a:extLst>
              <a:ext uri="{FF2B5EF4-FFF2-40B4-BE49-F238E27FC236}">
                <a16:creationId xmlns:a16="http://schemas.microsoft.com/office/drawing/2014/main" id="{EF523D90-9132-83CE-AE52-9D9F650D300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827AD5A-AD47-41EC-91C9-E623E0CBABFF}"/>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3975931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021782-5051-CBCF-0EA2-1DE2994067B1}"/>
              </a:ext>
            </a:extLst>
          </p:cNvPr>
          <p:cNvSpPr>
            <a:spLocks noGrp="1"/>
          </p:cNvSpPr>
          <p:nvPr>
            <p:ph type="dt" sz="half" idx="10"/>
          </p:nvPr>
        </p:nvSpPr>
        <p:spPr/>
        <p:txBody>
          <a:bodyPr/>
          <a:lstStyle/>
          <a:p>
            <a:fld id="{6C564843-7E96-F744-818E-AA6F600B0B69}" type="datetime1">
              <a:rPr lang="en-IN" smtClean="0"/>
              <a:t>28/08/23</a:t>
            </a:fld>
            <a:endParaRPr lang="en-US"/>
          </a:p>
        </p:txBody>
      </p:sp>
      <p:sp>
        <p:nvSpPr>
          <p:cNvPr id="3" name="Footer Placeholder 2">
            <a:extLst>
              <a:ext uri="{FF2B5EF4-FFF2-40B4-BE49-F238E27FC236}">
                <a16:creationId xmlns:a16="http://schemas.microsoft.com/office/drawing/2014/main" id="{76C852E3-C3EF-FB60-7518-541DF26D85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C0CB06-7ED6-C75F-FE3C-AE019E3156BC}"/>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1250863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8E2FD-300D-7BE8-A7CF-D0B9F00498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1167DE-18F0-A80F-D969-7136063324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DD18062-2AA3-EFF8-C54D-1E4E43357E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F87B462-F1D1-3E2B-7A09-D7B885E7407A}"/>
              </a:ext>
            </a:extLst>
          </p:cNvPr>
          <p:cNvSpPr>
            <a:spLocks noGrp="1"/>
          </p:cNvSpPr>
          <p:nvPr>
            <p:ph type="dt" sz="half" idx="10"/>
          </p:nvPr>
        </p:nvSpPr>
        <p:spPr/>
        <p:txBody>
          <a:bodyPr/>
          <a:lstStyle/>
          <a:p>
            <a:fld id="{4E86CA41-E0E5-0346-97F1-023E657F30AB}" type="datetime1">
              <a:rPr lang="en-IN" smtClean="0"/>
              <a:t>28/08/23</a:t>
            </a:fld>
            <a:endParaRPr lang="en-US"/>
          </a:p>
        </p:txBody>
      </p:sp>
      <p:sp>
        <p:nvSpPr>
          <p:cNvPr id="6" name="Footer Placeholder 5">
            <a:extLst>
              <a:ext uri="{FF2B5EF4-FFF2-40B4-BE49-F238E27FC236}">
                <a16:creationId xmlns:a16="http://schemas.microsoft.com/office/drawing/2014/main" id="{0C7E7C83-0705-4949-E1CA-B9F31FE084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48C82E-011A-3126-ED47-F0801C8BA9F4}"/>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876772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CF183-CDE6-76E8-086F-437A25A2270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CC97DEC-5CED-8532-5689-E7D7DEA644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794A20-2974-1F17-3D7E-5D0B2E2DF8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2C2F461-909B-BB70-05F1-DA48E748C76E}"/>
              </a:ext>
            </a:extLst>
          </p:cNvPr>
          <p:cNvSpPr>
            <a:spLocks noGrp="1"/>
          </p:cNvSpPr>
          <p:nvPr>
            <p:ph type="dt" sz="half" idx="10"/>
          </p:nvPr>
        </p:nvSpPr>
        <p:spPr/>
        <p:txBody>
          <a:bodyPr/>
          <a:lstStyle/>
          <a:p>
            <a:fld id="{58D023B3-620E-9D4F-9DD6-F4DA08175687}" type="datetime1">
              <a:rPr lang="en-IN" smtClean="0"/>
              <a:t>28/08/23</a:t>
            </a:fld>
            <a:endParaRPr lang="en-US"/>
          </a:p>
        </p:txBody>
      </p:sp>
      <p:sp>
        <p:nvSpPr>
          <p:cNvPr id="6" name="Footer Placeholder 5">
            <a:extLst>
              <a:ext uri="{FF2B5EF4-FFF2-40B4-BE49-F238E27FC236}">
                <a16:creationId xmlns:a16="http://schemas.microsoft.com/office/drawing/2014/main" id="{9ED3473C-EFA1-2F1A-1CD7-11DB13B04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30ED1C-075D-B51C-BF46-2C1ACA3175A1}"/>
              </a:ext>
            </a:extLst>
          </p:cNvPr>
          <p:cNvSpPr>
            <a:spLocks noGrp="1"/>
          </p:cNvSpPr>
          <p:nvPr>
            <p:ph type="sldNum" sz="quarter" idx="12"/>
          </p:nvPr>
        </p:nvSpPr>
        <p:spPr/>
        <p:txBody>
          <a:bodyPr/>
          <a:lstStyle/>
          <a:p>
            <a:fld id="{CA507DF9-45BA-E040-8D5B-8A8AC1A3E0E0}" type="slidenum">
              <a:rPr lang="en-US" smtClean="0"/>
              <a:t>‹#›</a:t>
            </a:fld>
            <a:endParaRPr lang="en-US"/>
          </a:p>
        </p:txBody>
      </p:sp>
    </p:spTree>
    <p:extLst>
      <p:ext uri="{BB962C8B-B14F-4D97-AF65-F5344CB8AC3E}">
        <p14:creationId xmlns:p14="http://schemas.microsoft.com/office/powerpoint/2010/main" val="241868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15D35E-1CCA-A816-6C3E-A8E5DE46E5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79F6594-1CCE-588A-5B00-536E57250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3DE074B-D1CD-123C-2D63-7A156C3B22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F74D9-8D96-804F-A0CA-5982A536C15E}" type="datetime1">
              <a:rPr lang="en-IN" smtClean="0"/>
              <a:t>28/08/23</a:t>
            </a:fld>
            <a:endParaRPr lang="en-US"/>
          </a:p>
        </p:txBody>
      </p:sp>
      <p:sp>
        <p:nvSpPr>
          <p:cNvPr id="5" name="Footer Placeholder 4">
            <a:extLst>
              <a:ext uri="{FF2B5EF4-FFF2-40B4-BE49-F238E27FC236}">
                <a16:creationId xmlns:a16="http://schemas.microsoft.com/office/drawing/2014/main" id="{E904B185-3CEE-B584-0683-B3EF1F88EA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0A03AE6-15AE-8D9F-9302-822E447D85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507DF9-45BA-E040-8D5B-8A8AC1A3E0E0}" type="slidenum">
              <a:rPr lang="en-US" smtClean="0"/>
              <a:t>‹#›</a:t>
            </a:fld>
            <a:endParaRPr lang="en-US"/>
          </a:p>
        </p:txBody>
      </p:sp>
    </p:spTree>
    <p:extLst>
      <p:ext uri="{BB962C8B-B14F-4D97-AF65-F5344CB8AC3E}">
        <p14:creationId xmlns:p14="http://schemas.microsoft.com/office/powerpoint/2010/main" val="3793771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mailto:info@Pratham.org" TargetMode="External"/><Relationship Id="rId7" Type="http://schemas.openxmlformats.org/officeDocument/2006/relationships/image" Target="../media/image3.png"/><Relationship Id="rId2" Type="http://schemas.openxmlformats.org/officeDocument/2006/relationships/hyperlink" Target="mailto:Karthik.menon@Pratham.org" TargetMode="Externa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0.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6A7DB74-B3DE-4379-8AEC-322F2620AA2E}"/>
              </a:ext>
            </a:extLst>
          </p:cNvPr>
          <p:cNvSpPr txBox="1"/>
          <p:nvPr/>
        </p:nvSpPr>
        <p:spPr>
          <a:xfrm>
            <a:off x="336000" y="137629"/>
            <a:ext cx="11520000" cy="6480000"/>
          </a:xfrm>
          <a:prstGeom prst="rect">
            <a:avLst/>
          </a:prstGeom>
          <a:solidFill>
            <a:schemeClr val="accent1">
              <a:lumMod val="20000"/>
              <a:lumOff val="80000"/>
            </a:schemeClr>
          </a:solidFill>
          <a:ln w="38100">
            <a:noFill/>
          </a:ln>
        </p:spPr>
        <p:txBody>
          <a:bodyPr wrap="square" rtlCol="0">
            <a:spAutoFit/>
          </a:bodyPr>
          <a:lstStyle/>
          <a:p>
            <a:endParaRPr lang="en-IN" dirty="0"/>
          </a:p>
        </p:txBody>
      </p:sp>
      <p:pic>
        <p:nvPicPr>
          <p:cNvPr id="7" name="Picture 6">
            <a:extLst>
              <a:ext uri="{FF2B5EF4-FFF2-40B4-BE49-F238E27FC236}">
                <a16:creationId xmlns:a16="http://schemas.microsoft.com/office/drawing/2014/main" id="{ACB703A0-F7D6-466D-AFE9-040937B738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51992" y="137629"/>
            <a:ext cx="5304008" cy="5378423"/>
          </a:xfrm>
          <a:prstGeom prst="rect">
            <a:avLst/>
          </a:prstGeom>
          <a:ln>
            <a:solidFill>
              <a:schemeClr val="bg1"/>
            </a:solidFill>
          </a:ln>
        </p:spPr>
      </p:pic>
      <p:sp>
        <p:nvSpPr>
          <p:cNvPr id="2" name="TextBox 1">
            <a:extLst>
              <a:ext uri="{FF2B5EF4-FFF2-40B4-BE49-F238E27FC236}">
                <a16:creationId xmlns:a16="http://schemas.microsoft.com/office/drawing/2014/main" id="{B811ED7A-C363-47D5-A2C7-0B9C1FC6AAC1}"/>
              </a:ext>
            </a:extLst>
          </p:cNvPr>
          <p:cNvSpPr txBox="1"/>
          <p:nvPr/>
        </p:nvSpPr>
        <p:spPr>
          <a:xfrm>
            <a:off x="518880" y="2739279"/>
            <a:ext cx="5914329" cy="3693319"/>
          </a:xfrm>
          <a:prstGeom prst="rect">
            <a:avLst/>
          </a:prstGeom>
          <a:noFill/>
          <a:ln w="38100">
            <a:solidFill>
              <a:schemeClr val="bg1"/>
            </a:solidFill>
          </a:ln>
        </p:spPr>
        <p:txBody>
          <a:bodyPr wrap="square" rtlCol="0">
            <a:spAutoFit/>
          </a:bodyPr>
          <a:lstStyle/>
          <a:p>
            <a:pPr algn="ctr"/>
            <a:r>
              <a:rPr lang="en-IN" sz="3600" b="1" dirty="0">
                <a:solidFill>
                  <a:schemeClr val="accent1">
                    <a:lumMod val="50000"/>
                  </a:schemeClr>
                </a:solidFill>
                <a:latin typeface="+mj-lt"/>
              </a:rPr>
              <a:t>Summer Camps in </a:t>
            </a:r>
          </a:p>
          <a:p>
            <a:pPr algn="ctr"/>
            <a:r>
              <a:rPr lang="en-IN" sz="3600" b="1" dirty="0">
                <a:solidFill>
                  <a:schemeClr val="accent1">
                    <a:lumMod val="50000"/>
                  </a:schemeClr>
                </a:solidFill>
                <a:latin typeface="+mj-lt"/>
              </a:rPr>
              <a:t>Bihar, Uttar Pradesh and Madhya Pradesh </a:t>
            </a:r>
          </a:p>
          <a:p>
            <a:pPr algn="ctr"/>
            <a:r>
              <a:rPr lang="en-IN" sz="3600" b="1" dirty="0">
                <a:solidFill>
                  <a:schemeClr val="accent1">
                    <a:lumMod val="50000"/>
                  </a:schemeClr>
                </a:solidFill>
                <a:latin typeface="+mj-lt"/>
              </a:rPr>
              <a:t>in May-June 2023</a:t>
            </a:r>
          </a:p>
          <a:p>
            <a:pPr algn="ctr"/>
            <a:endParaRPr lang="en-IN" b="1" dirty="0">
              <a:solidFill>
                <a:schemeClr val="accent1">
                  <a:lumMod val="50000"/>
                </a:schemeClr>
              </a:solidFill>
              <a:latin typeface="+mj-lt"/>
            </a:endParaRPr>
          </a:p>
          <a:p>
            <a:pPr algn="ctr"/>
            <a:r>
              <a:rPr lang="en-IN" sz="3600" b="1" dirty="0">
                <a:solidFill>
                  <a:schemeClr val="accent1">
                    <a:lumMod val="50000"/>
                  </a:schemeClr>
                </a:solidFill>
                <a:latin typeface="+mj-lt"/>
              </a:rPr>
              <a:t>EEA Webinar </a:t>
            </a:r>
          </a:p>
          <a:p>
            <a:pPr algn="ctr"/>
            <a:r>
              <a:rPr lang="en-IN" sz="3600" b="1" dirty="0">
                <a:solidFill>
                  <a:schemeClr val="accent1">
                    <a:lumMod val="50000"/>
                  </a:schemeClr>
                </a:solidFill>
                <a:latin typeface="+mj-lt"/>
              </a:rPr>
              <a:t>31</a:t>
            </a:r>
            <a:r>
              <a:rPr lang="en-IN" sz="3600" b="1" baseline="30000" dirty="0">
                <a:solidFill>
                  <a:schemeClr val="accent1">
                    <a:lumMod val="50000"/>
                  </a:schemeClr>
                </a:solidFill>
                <a:latin typeface="+mj-lt"/>
              </a:rPr>
              <a:t>st</a:t>
            </a:r>
            <a:r>
              <a:rPr lang="en-IN" sz="3600" b="1" dirty="0">
                <a:solidFill>
                  <a:schemeClr val="accent1">
                    <a:lumMod val="50000"/>
                  </a:schemeClr>
                </a:solidFill>
                <a:latin typeface="+mj-lt"/>
              </a:rPr>
              <a:t> August 2023</a:t>
            </a:r>
          </a:p>
        </p:txBody>
      </p:sp>
      <p:pic>
        <p:nvPicPr>
          <p:cNvPr id="10" name="Picture 9" descr="A picture containing text, font, yellow, graphics&#10;&#10;Description automatically generated">
            <a:extLst>
              <a:ext uri="{FF2B5EF4-FFF2-40B4-BE49-F238E27FC236}">
                <a16:creationId xmlns:a16="http://schemas.microsoft.com/office/drawing/2014/main" id="{19F08E84-B328-4E46-BC5E-901A684FD18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91009" y="495001"/>
            <a:ext cx="4004309" cy="2200330"/>
          </a:xfrm>
          <a:prstGeom prst="rect">
            <a:avLst/>
          </a:prstGeom>
        </p:spPr>
      </p:pic>
      <p:pic>
        <p:nvPicPr>
          <p:cNvPr id="5" name="Picture 4" descr="A yellow square with a face on it&#10;&#10;Description automatically generated">
            <a:extLst>
              <a:ext uri="{FF2B5EF4-FFF2-40B4-BE49-F238E27FC236}">
                <a16:creationId xmlns:a16="http://schemas.microsoft.com/office/drawing/2014/main" id="{D7F37F40-76C0-C43D-6DB9-FECA8586D35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9970050" y="4754880"/>
            <a:ext cx="1885950" cy="1862749"/>
          </a:xfrm>
          <a:prstGeom prst="rect">
            <a:avLst/>
          </a:prstGeom>
        </p:spPr>
      </p:pic>
    </p:spTree>
    <p:extLst>
      <p:ext uri="{BB962C8B-B14F-4D97-AF65-F5344CB8AC3E}">
        <p14:creationId xmlns:p14="http://schemas.microsoft.com/office/powerpoint/2010/main" val="118913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289BC6-49AA-A5C8-922C-10031C588C0D}"/>
              </a:ext>
            </a:extLst>
          </p:cNvPr>
          <p:cNvSpPr txBox="1"/>
          <p:nvPr/>
        </p:nvSpPr>
        <p:spPr>
          <a:xfrm>
            <a:off x="0" y="0"/>
            <a:ext cx="12192000" cy="1015663"/>
          </a:xfrm>
          <a:prstGeom prst="rect">
            <a:avLst/>
          </a:prstGeom>
          <a:solidFill>
            <a:schemeClr val="accent4"/>
          </a:solidFill>
        </p:spPr>
        <p:txBody>
          <a:bodyPr wrap="square" anchor="ctr">
            <a:spAutoFit/>
          </a:bodyPr>
          <a:lstStyle/>
          <a:p>
            <a:r>
              <a:rPr lang="en-IN" sz="3600" b="1" dirty="0">
                <a:solidFill>
                  <a:schemeClr val="tx2"/>
                </a:solidFill>
                <a:latin typeface="+mj-lt"/>
              </a:rPr>
              <a:t>What were the Quality Control mechanisms? </a:t>
            </a:r>
            <a:r>
              <a:rPr lang="en-IN" sz="2400" dirty="0">
                <a:solidFill>
                  <a:schemeClr val="tx2"/>
                </a:solidFill>
                <a:latin typeface="+mj-lt"/>
              </a:rPr>
              <a:t>Verification and different forms of monitoring processes were put in place</a:t>
            </a: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10</a:t>
            </a:fld>
            <a:endParaRPr lang="en-US" dirty="0">
              <a:solidFill>
                <a:schemeClr val="tx1"/>
              </a:solidFill>
            </a:endParaRPr>
          </a:p>
        </p:txBody>
      </p:sp>
      <p:sp>
        <p:nvSpPr>
          <p:cNvPr id="5" name="TextBox 4">
            <a:extLst>
              <a:ext uri="{FF2B5EF4-FFF2-40B4-BE49-F238E27FC236}">
                <a16:creationId xmlns:a16="http://schemas.microsoft.com/office/drawing/2014/main" id="{A461A240-9BE6-8619-2448-A6A66A8D228A}"/>
              </a:ext>
            </a:extLst>
          </p:cNvPr>
          <p:cNvSpPr txBox="1"/>
          <p:nvPr/>
        </p:nvSpPr>
        <p:spPr>
          <a:xfrm>
            <a:off x="151606" y="1178294"/>
            <a:ext cx="4320000" cy="442674"/>
          </a:xfrm>
          <a:prstGeom prst="round2DiagRect">
            <a:avLst/>
          </a:prstGeom>
          <a:solidFill>
            <a:schemeClr val="accent5">
              <a:lumMod val="20000"/>
              <a:lumOff val="80000"/>
            </a:schemeClr>
          </a:solidFill>
        </p:spPr>
        <p:txBody>
          <a:bodyPr wrap="square" rtlCol="0">
            <a:spAutoFit/>
          </a:bodyPr>
          <a:lstStyle/>
          <a:p>
            <a:pPr algn="r"/>
            <a:r>
              <a:rPr lang="en-US" sz="2000" b="1" dirty="0"/>
              <a:t>Assessment Verification </a:t>
            </a:r>
          </a:p>
        </p:txBody>
      </p:sp>
      <p:sp>
        <p:nvSpPr>
          <p:cNvPr id="9" name="TextBox 8">
            <a:extLst>
              <a:ext uri="{FF2B5EF4-FFF2-40B4-BE49-F238E27FC236}">
                <a16:creationId xmlns:a16="http://schemas.microsoft.com/office/drawing/2014/main" id="{8E8804C9-75A8-E4FC-3C80-DB3903000ED3}"/>
              </a:ext>
            </a:extLst>
          </p:cNvPr>
          <p:cNvSpPr txBox="1"/>
          <p:nvPr/>
        </p:nvSpPr>
        <p:spPr>
          <a:xfrm>
            <a:off x="151606" y="1706399"/>
            <a:ext cx="11704394" cy="1200329"/>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dirty="0"/>
              <a:t>Pratham teams/ partner org., visited volunteers </a:t>
            </a:r>
            <a:r>
              <a:rPr lang="en-US" b="1" dirty="0"/>
              <a:t>during/ within 5-7 days of baseline &amp; endline to verify the assessment</a:t>
            </a:r>
            <a:r>
              <a:rPr lang="en-US" dirty="0"/>
              <a:t>.</a:t>
            </a:r>
          </a:p>
          <a:p>
            <a:pPr marL="285750" indent="-285750">
              <a:buFont typeface="Arial" panose="020B0604020202020204" pitchFamily="34" charset="0"/>
              <a:buChar char="•"/>
            </a:pPr>
            <a:r>
              <a:rPr lang="en-US" b="1" dirty="0"/>
              <a:t>Randomly re-testing a sample</a:t>
            </a:r>
            <a:r>
              <a:rPr lang="en-US" dirty="0"/>
              <a:t> of children to understand their level and match it with what the volunteer reported.</a:t>
            </a:r>
          </a:p>
          <a:p>
            <a:pPr marL="285750" indent="-285750">
              <a:buFont typeface="Arial" panose="020B0604020202020204" pitchFamily="34" charset="0"/>
              <a:buChar char="•"/>
            </a:pPr>
            <a:r>
              <a:rPr lang="en-US" dirty="0"/>
              <a:t>In case significant difference was found, the verifier would highlight the same with the volunteer and conduct re-testing. In most cases, the correct assessment was updated on the portal.</a:t>
            </a:r>
          </a:p>
        </p:txBody>
      </p:sp>
      <p:sp>
        <p:nvSpPr>
          <p:cNvPr id="10" name="TextBox 9">
            <a:extLst>
              <a:ext uri="{FF2B5EF4-FFF2-40B4-BE49-F238E27FC236}">
                <a16:creationId xmlns:a16="http://schemas.microsoft.com/office/drawing/2014/main" id="{1F7693C3-B648-CEEC-C8AF-4DAAE19368B8}"/>
              </a:ext>
            </a:extLst>
          </p:cNvPr>
          <p:cNvSpPr txBox="1"/>
          <p:nvPr/>
        </p:nvSpPr>
        <p:spPr>
          <a:xfrm>
            <a:off x="151606" y="2992159"/>
            <a:ext cx="4320000" cy="442674"/>
          </a:xfrm>
          <a:prstGeom prst="round2DiagRect">
            <a:avLst/>
          </a:prstGeom>
          <a:solidFill>
            <a:schemeClr val="accent6">
              <a:lumMod val="20000"/>
              <a:lumOff val="80000"/>
            </a:schemeClr>
          </a:solidFill>
        </p:spPr>
        <p:txBody>
          <a:bodyPr wrap="square" rtlCol="0">
            <a:spAutoFit/>
          </a:bodyPr>
          <a:lstStyle/>
          <a:p>
            <a:pPr algn="r"/>
            <a:r>
              <a:rPr lang="en-US" sz="2000" b="1" dirty="0"/>
              <a:t>In-person monitoring visits</a:t>
            </a:r>
          </a:p>
        </p:txBody>
      </p:sp>
      <p:sp>
        <p:nvSpPr>
          <p:cNvPr id="11" name="TextBox 10">
            <a:extLst>
              <a:ext uri="{FF2B5EF4-FFF2-40B4-BE49-F238E27FC236}">
                <a16:creationId xmlns:a16="http://schemas.microsoft.com/office/drawing/2014/main" id="{569459B5-141A-686E-9AAE-4218E9EEE7A4}"/>
              </a:ext>
            </a:extLst>
          </p:cNvPr>
          <p:cNvSpPr txBox="1"/>
          <p:nvPr/>
        </p:nvSpPr>
        <p:spPr>
          <a:xfrm>
            <a:off x="151606" y="3520264"/>
            <a:ext cx="11704394" cy="1477328"/>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dirty="0"/>
              <a:t>Simple </a:t>
            </a:r>
            <a:r>
              <a:rPr lang="en-US" b="1" dirty="0"/>
              <a:t>monitoring checklist </a:t>
            </a:r>
            <a:r>
              <a:rPr lang="en-US" dirty="0"/>
              <a:t>was given to anyone visiting a summer camp class. 1-2 volunteers were visited everyday.</a:t>
            </a:r>
          </a:p>
          <a:p>
            <a:pPr marL="285750" indent="-285750">
              <a:buFont typeface="Arial" panose="020B0604020202020204" pitchFamily="34" charset="0"/>
              <a:buChar char="•"/>
            </a:pPr>
            <a:r>
              <a:rPr lang="en-US" dirty="0"/>
              <a:t>The monitor would check whether the </a:t>
            </a:r>
            <a:r>
              <a:rPr lang="en-US" b="1" dirty="0"/>
              <a:t>class was running</a:t>
            </a:r>
            <a:r>
              <a:rPr lang="en-US" dirty="0"/>
              <a:t>, what was the </a:t>
            </a:r>
            <a:r>
              <a:rPr lang="en-US" b="1" dirty="0"/>
              <a:t>attendance</a:t>
            </a:r>
            <a:r>
              <a:rPr lang="en-US" dirty="0"/>
              <a:t> on the day of the visit and ask some </a:t>
            </a:r>
            <a:r>
              <a:rPr lang="en-US" b="1" dirty="0"/>
              <a:t>basic questions around the implementation</a:t>
            </a:r>
            <a:r>
              <a:rPr lang="en-US" dirty="0"/>
              <a:t>. </a:t>
            </a:r>
          </a:p>
          <a:p>
            <a:pPr marL="285750" indent="-285750">
              <a:buFont typeface="Arial" panose="020B0604020202020204" pitchFamily="34" charset="0"/>
              <a:buChar char="•"/>
            </a:pPr>
            <a:r>
              <a:rPr lang="en-US" dirty="0"/>
              <a:t>The monitor would also check if all </a:t>
            </a:r>
            <a:r>
              <a:rPr lang="en-US" b="1" dirty="0"/>
              <a:t>relevant formats</a:t>
            </a:r>
            <a:r>
              <a:rPr lang="en-US" dirty="0"/>
              <a:t> such as attendance and learning progress sheet/ chart were filled.</a:t>
            </a:r>
          </a:p>
          <a:p>
            <a:pPr marL="285750" indent="-285750">
              <a:buFont typeface="Arial" panose="020B0604020202020204" pitchFamily="34" charset="0"/>
              <a:buChar char="•"/>
            </a:pPr>
            <a:r>
              <a:rPr lang="en-US" dirty="0"/>
              <a:t>Due to the scale of the summer camp and short duration, multiple visits to a volunteer was not possible.</a:t>
            </a:r>
          </a:p>
        </p:txBody>
      </p:sp>
      <p:sp>
        <p:nvSpPr>
          <p:cNvPr id="12" name="TextBox 11">
            <a:extLst>
              <a:ext uri="{FF2B5EF4-FFF2-40B4-BE49-F238E27FC236}">
                <a16:creationId xmlns:a16="http://schemas.microsoft.com/office/drawing/2014/main" id="{FBB4EF42-DF41-E850-5D2C-7D13D5F4AFE7}"/>
              </a:ext>
            </a:extLst>
          </p:cNvPr>
          <p:cNvSpPr txBox="1"/>
          <p:nvPr/>
        </p:nvSpPr>
        <p:spPr>
          <a:xfrm>
            <a:off x="151606" y="5083023"/>
            <a:ext cx="4320000" cy="442674"/>
          </a:xfrm>
          <a:prstGeom prst="round2DiagRect">
            <a:avLst/>
          </a:prstGeom>
          <a:solidFill>
            <a:schemeClr val="accent4">
              <a:lumMod val="20000"/>
              <a:lumOff val="80000"/>
            </a:schemeClr>
          </a:solidFill>
        </p:spPr>
        <p:txBody>
          <a:bodyPr wrap="square" rtlCol="0">
            <a:spAutoFit/>
          </a:bodyPr>
          <a:lstStyle/>
          <a:p>
            <a:pPr algn="r"/>
            <a:r>
              <a:rPr lang="en-US" sz="2000" b="1" dirty="0"/>
              <a:t>Remote Monitoring Calls</a:t>
            </a:r>
          </a:p>
        </p:txBody>
      </p:sp>
      <p:sp>
        <p:nvSpPr>
          <p:cNvPr id="13" name="TextBox 12">
            <a:extLst>
              <a:ext uri="{FF2B5EF4-FFF2-40B4-BE49-F238E27FC236}">
                <a16:creationId xmlns:a16="http://schemas.microsoft.com/office/drawing/2014/main" id="{257A5B0A-6A65-6521-0C19-4F4EBD24815E}"/>
              </a:ext>
            </a:extLst>
          </p:cNvPr>
          <p:cNvSpPr txBox="1"/>
          <p:nvPr/>
        </p:nvSpPr>
        <p:spPr>
          <a:xfrm>
            <a:off x="151606" y="5611126"/>
            <a:ext cx="11704394" cy="1200329"/>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dirty="0"/>
              <a:t>Like the in-person visits, each monitor would </a:t>
            </a:r>
            <a:r>
              <a:rPr lang="en-US" b="1" dirty="0"/>
              <a:t>call 4-5 volunteers daily </a:t>
            </a:r>
            <a:r>
              <a:rPr lang="en-US" dirty="0"/>
              <a:t>to understand more about the volunteers' class.</a:t>
            </a:r>
          </a:p>
          <a:p>
            <a:pPr marL="285750" indent="-285750">
              <a:buFont typeface="Arial" panose="020B0604020202020204" pitchFamily="34" charset="0"/>
              <a:buChar char="•"/>
            </a:pPr>
            <a:r>
              <a:rPr lang="en-US" dirty="0"/>
              <a:t>These calls would usually be in the evening and would be in reference to the previous day’s class by the volunteer</a:t>
            </a:r>
          </a:p>
          <a:p>
            <a:pPr marL="285750" indent="-285750">
              <a:buFont typeface="Arial" panose="020B0604020202020204" pitchFamily="34" charset="0"/>
              <a:buChar char="•"/>
            </a:pPr>
            <a:r>
              <a:rPr lang="en-US" dirty="0"/>
              <a:t>As the call was not based on observation but </a:t>
            </a:r>
            <a:r>
              <a:rPr lang="en-US" b="1" dirty="0"/>
              <a:t>self reported by the volunteer</a:t>
            </a:r>
            <a:r>
              <a:rPr lang="en-US" dirty="0"/>
              <a:t>, the monitoring questions were in the form of </a:t>
            </a:r>
            <a:r>
              <a:rPr lang="en-US" b="1" dirty="0"/>
              <a:t>‘quiz-type questions’, </a:t>
            </a:r>
            <a:r>
              <a:rPr lang="en-US" dirty="0"/>
              <a:t>so that the monitor could accurately gauge whether expected activities were happening or not. </a:t>
            </a:r>
          </a:p>
        </p:txBody>
      </p:sp>
      <p:pic>
        <p:nvPicPr>
          <p:cNvPr id="16" name="Graphic 15" descr="Call centre with solid fill">
            <a:extLst>
              <a:ext uri="{FF2B5EF4-FFF2-40B4-BE49-F238E27FC236}">
                <a16:creationId xmlns:a16="http://schemas.microsoft.com/office/drawing/2014/main" id="{2C75C6A3-64F2-5F2C-6A51-C1698476B5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3830" y="4985697"/>
            <a:ext cx="540000" cy="540000"/>
          </a:xfrm>
          <a:prstGeom prst="rect">
            <a:avLst/>
          </a:prstGeom>
        </p:spPr>
      </p:pic>
      <p:pic>
        <p:nvPicPr>
          <p:cNvPr id="19" name="Graphic 18" descr="Tick with solid fill">
            <a:extLst>
              <a:ext uri="{FF2B5EF4-FFF2-40B4-BE49-F238E27FC236}">
                <a16:creationId xmlns:a16="http://schemas.microsoft.com/office/drawing/2014/main" id="{B74ECC5F-9786-B21A-6027-EF5B380446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30" y="1133302"/>
            <a:ext cx="540000" cy="540000"/>
          </a:xfrm>
          <a:prstGeom prst="rect">
            <a:avLst/>
          </a:prstGeom>
        </p:spPr>
      </p:pic>
      <p:pic>
        <p:nvPicPr>
          <p:cNvPr id="21" name="Graphic 20" descr="Clipboard with solid fill">
            <a:extLst>
              <a:ext uri="{FF2B5EF4-FFF2-40B4-BE49-F238E27FC236}">
                <a16:creationId xmlns:a16="http://schemas.microsoft.com/office/drawing/2014/main" id="{0B3172D7-C886-5F91-DC09-F61574C1AD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6140" y="2937549"/>
            <a:ext cx="540000" cy="540000"/>
          </a:xfrm>
          <a:prstGeom prst="rect">
            <a:avLst/>
          </a:prstGeom>
        </p:spPr>
      </p:pic>
    </p:spTree>
    <p:extLst>
      <p:ext uri="{BB962C8B-B14F-4D97-AF65-F5344CB8AC3E}">
        <p14:creationId xmlns:p14="http://schemas.microsoft.com/office/powerpoint/2010/main" val="424081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289BC6-49AA-A5C8-922C-10031C588C0D}"/>
              </a:ext>
            </a:extLst>
          </p:cNvPr>
          <p:cNvSpPr txBox="1"/>
          <p:nvPr/>
        </p:nvSpPr>
        <p:spPr>
          <a:xfrm>
            <a:off x="0" y="0"/>
            <a:ext cx="12192000" cy="1015663"/>
          </a:xfrm>
          <a:prstGeom prst="rect">
            <a:avLst/>
          </a:prstGeom>
          <a:solidFill>
            <a:schemeClr val="accent4"/>
          </a:solidFill>
        </p:spPr>
        <p:txBody>
          <a:bodyPr wrap="square" anchor="ctr">
            <a:spAutoFit/>
          </a:bodyPr>
          <a:lstStyle/>
          <a:p>
            <a:r>
              <a:rPr lang="en-IN" sz="3600" b="1" dirty="0">
                <a:solidFill>
                  <a:schemeClr val="tx2"/>
                </a:solidFill>
                <a:latin typeface="+mj-lt"/>
              </a:rPr>
              <a:t>What were the outcomes of Quality Control mechanisms? </a:t>
            </a:r>
            <a:r>
              <a:rPr lang="en-IN" sz="2400" dirty="0">
                <a:solidFill>
                  <a:schemeClr val="tx2"/>
                </a:solidFill>
                <a:latin typeface="+mj-lt"/>
              </a:rPr>
              <a:t>Such processes led to accurate data, large scale was tracked, and course correction could be done</a:t>
            </a: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11</a:t>
            </a:fld>
            <a:endParaRPr lang="en-US" dirty="0">
              <a:solidFill>
                <a:schemeClr val="tx1"/>
              </a:solidFill>
            </a:endParaRPr>
          </a:p>
        </p:txBody>
      </p:sp>
      <p:sp>
        <p:nvSpPr>
          <p:cNvPr id="5" name="TextBox 4">
            <a:extLst>
              <a:ext uri="{FF2B5EF4-FFF2-40B4-BE49-F238E27FC236}">
                <a16:creationId xmlns:a16="http://schemas.microsoft.com/office/drawing/2014/main" id="{A461A240-9BE6-8619-2448-A6A66A8D228A}"/>
              </a:ext>
            </a:extLst>
          </p:cNvPr>
          <p:cNvSpPr txBox="1"/>
          <p:nvPr/>
        </p:nvSpPr>
        <p:spPr>
          <a:xfrm>
            <a:off x="151606" y="1178294"/>
            <a:ext cx="4320000" cy="442674"/>
          </a:xfrm>
          <a:prstGeom prst="round2DiagRect">
            <a:avLst/>
          </a:prstGeom>
          <a:solidFill>
            <a:schemeClr val="accent5">
              <a:lumMod val="20000"/>
              <a:lumOff val="80000"/>
            </a:schemeClr>
          </a:solidFill>
        </p:spPr>
        <p:txBody>
          <a:bodyPr wrap="square" rtlCol="0">
            <a:spAutoFit/>
          </a:bodyPr>
          <a:lstStyle/>
          <a:p>
            <a:pPr algn="r"/>
            <a:r>
              <a:rPr lang="en-US" sz="2000" b="1" dirty="0"/>
              <a:t>Assessment Verification </a:t>
            </a:r>
          </a:p>
        </p:txBody>
      </p:sp>
      <p:sp>
        <p:nvSpPr>
          <p:cNvPr id="9" name="TextBox 8">
            <a:extLst>
              <a:ext uri="{FF2B5EF4-FFF2-40B4-BE49-F238E27FC236}">
                <a16:creationId xmlns:a16="http://schemas.microsoft.com/office/drawing/2014/main" id="{8E8804C9-75A8-E4FC-3C80-DB3903000ED3}"/>
              </a:ext>
            </a:extLst>
          </p:cNvPr>
          <p:cNvSpPr txBox="1"/>
          <p:nvPr/>
        </p:nvSpPr>
        <p:spPr>
          <a:xfrm>
            <a:off x="151606" y="1706399"/>
            <a:ext cx="11704394" cy="923330"/>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b="1" dirty="0"/>
              <a:t>~7% of volunteers’ </a:t>
            </a:r>
            <a:r>
              <a:rPr lang="en-US" dirty="0"/>
              <a:t>assessment was </a:t>
            </a:r>
            <a:r>
              <a:rPr lang="en-US" b="1" dirty="0"/>
              <a:t>verified </a:t>
            </a:r>
            <a:r>
              <a:rPr lang="en-US" dirty="0"/>
              <a:t>at baseline i.e.; a monitor re-checked the assessment done by the volunteer</a:t>
            </a:r>
          </a:p>
          <a:p>
            <a:pPr marL="285750" indent="-285750">
              <a:buFont typeface="Arial" panose="020B0604020202020204" pitchFamily="34" charset="0"/>
              <a:buChar char="•"/>
            </a:pPr>
            <a:r>
              <a:rPr lang="en-US" dirty="0"/>
              <a:t>In such verification cases, either at baseline or endline, </a:t>
            </a:r>
            <a:r>
              <a:rPr lang="en-US" b="1" dirty="0"/>
              <a:t>80% of volunteers’ assessment </a:t>
            </a:r>
            <a:r>
              <a:rPr lang="en-US" dirty="0"/>
              <a:t>was reported to be </a:t>
            </a:r>
            <a:r>
              <a:rPr lang="en-US" b="1" dirty="0"/>
              <a:t>correct </a:t>
            </a:r>
            <a:r>
              <a:rPr lang="en-US" i="1" dirty="0"/>
              <a:t>(Correct means that at least 80% children tested were marked at the correct level as per the verifier)</a:t>
            </a:r>
          </a:p>
        </p:txBody>
      </p:sp>
      <p:sp>
        <p:nvSpPr>
          <p:cNvPr id="10" name="TextBox 9">
            <a:extLst>
              <a:ext uri="{FF2B5EF4-FFF2-40B4-BE49-F238E27FC236}">
                <a16:creationId xmlns:a16="http://schemas.microsoft.com/office/drawing/2014/main" id="{1F7693C3-B648-CEEC-C8AF-4DAAE19368B8}"/>
              </a:ext>
            </a:extLst>
          </p:cNvPr>
          <p:cNvSpPr txBox="1"/>
          <p:nvPr/>
        </p:nvSpPr>
        <p:spPr>
          <a:xfrm>
            <a:off x="151606" y="2717839"/>
            <a:ext cx="4320000" cy="442674"/>
          </a:xfrm>
          <a:prstGeom prst="round2DiagRect">
            <a:avLst/>
          </a:prstGeom>
          <a:solidFill>
            <a:schemeClr val="accent6">
              <a:lumMod val="20000"/>
              <a:lumOff val="80000"/>
            </a:schemeClr>
          </a:solidFill>
        </p:spPr>
        <p:txBody>
          <a:bodyPr wrap="square" rtlCol="0">
            <a:spAutoFit/>
          </a:bodyPr>
          <a:lstStyle/>
          <a:p>
            <a:pPr algn="r"/>
            <a:r>
              <a:rPr lang="en-US" sz="2000" b="1" dirty="0"/>
              <a:t>In-person monitoring visits</a:t>
            </a:r>
          </a:p>
        </p:txBody>
      </p:sp>
      <p:sp>
        <p:nvSpPr>
          <p:cNvPr id="11" name="TextBox 10">
            <a:extLst>
              <a:ext uri="{FF2B5EF4-FFF2-40B4-BE49-F238E27FC236}">
                <a16:creationId xmlns:a16="http://schemas.microsoft.com/office/drawing/2014/main" id="{569459B5-141A-686E-9AAE-4218E9EEE7A4}"/>
              </a:ext>
            </a:extLst>
          </p:cNvPr>
          <p:cNvSpPr txBox="1"/>
          <p:nvPr/>
        </p:nvSpPr>
        <p:spPr>
          <a:xfrm>
            <a:off x="151606" y="3245944"/>
            <a:ext cx="11704394" cy="1477328"/>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b="1" dirty="0"/>
              <a:t>17% </a:t>
            </a:r>
            <a:r>
              <a:rPr lang="en-US" dirty="0"/>
              <a:t>volunteers were visited through </a:t>
            </a:r>
            <a:r>
              <a:rPr lang="en-US" b="1" dirty="0"/>
              <a:t>in-person monitoring</a:t>
            </a:r>
            <a:r>
              <a:rPr lang="en-US" dirty="0"/>
              <a:t> at least once</a:t>
            </a:r>
          </a:p>
          <a:p>
            <a:pPr marL="285750" indent="-285750">
              <a:buFont typeface="Arial" panose="020B0604020202020204" pitchFamily="34" charset="0"/>
              <a:buChar char="•"/>
            </a:pPr>
            <a:r>
              <a:rPr lang="en-US" b="1" dirty="0"/>
              <a:t>91%</a:t>
            </a:r>
            <a:r>
              <a:rPr lang="en-US" dirty="0"/>
              <a:t> of the monitoring visits reported that either the class was going on OR started once the monitor reached</a:t>
            </a:r>
          </a:p>
          <a:p>
            <a:pPr marL="285750" indent="-285750">
              <a:buFont typeface="Arial" panose="020B0604020202020204" pitchFamily="34" charset="0"/>
              <a:buChar char="•"/>
            </a:pPr>
            <a:r>
              <a:rPr lang="en-US" dirty="0"/>
              <a:t>Main reason for class not going on was that it was implemented at a different time than the monitoring visit</a:t>
            </a:r>
          </a:p>
          <a:p>
            <a:pPr marL="285750" indent="-285750">
              <a:buFont typeface="Arial" panose="020B0604020202020204" pitchFamily="34" charset="0"/>
              <a:buChar char="•"/>
            </a:pPr>
            <a:r>
              <a:rPr lang="en-US" b="1" dirty="0"/>
              <a:t>85% children were attending camp </a:t>
            </a:r>
            <a:r>
              <a:rPr lang="en-US" dirty="0"/>
              <a:t>as seen during visits</a:t>
            </a:r>
          </a:p>
          <a:p>
            <a:pPr marL="285750" indent="-285750">
              <a:buFont typeface="Arial" panose="020B0604020202020204" pitchFamily="34" charset="0"/>
              <a:buChar char="•"/>
            </a:pPr>
            <a:r>
              <a:rPr lang="en-US" dirty="0"/>
              <a:t>At least </a:t>
            </a:r>
            <a:r>
              <a:rPr lang="en-US" b="1" dirty="0"/>
              <a:t>90%</a:t>
            </a:r>
            <a:r>
              <a:rPr lang="en-US" dirty="0"/>
              <a:t> monitoring visits reported </a:t>
            </a:r>
            <a:r>
              <a:rPr lang="en-US" b="1" dirty="0"/>
              <a:t>all major components </a:t>
            </a:r>
            <a:r>
              <a:rPr lang="en-US" dirty="0"/>
              <a:t>of the camp were </a:t>
            </a:r>
            <a:r>
              <a:rPr lang="en-US" b="1" dirty="0"/>
              <a:t>implemented </a:t>
            </a:r>
            <a:r>
              <a:rPr lang="en-US" i="1" dirty="0"/>
              <a:t>(formats, activity, TLM)</a:t>
            </a:r>
          </a:p>
        </p:txBody>
      </p:sp>
      <p:sp>
        <p:nvSpPr>
          <p:cNvPr id="12" name="TextBox 11">
            <a:extLst>
              <a:ext uri="{FF2B5EF4-FFF2-40B4-BE49-F238E27FC236}">
                <a16:creationId xmlns:a16="http://schemas.microsoft.com/office/drawing/2014/main" id="{FBB4EF42-DF41-E850-5D2C-7D13D5F4AFE7}"/>
              </a:ext>
            </a:extLst>
          </p:cNvPr>
          <p:cNvSpPr txBox="1"/>
          <p:nvPr/>
        </p:nvSpPr>
        <p:spPr>
          <a:xfrm>
            <a:off x="151606" y="4808703"/>
            <a:ext cx="4320000" cy="442674"/>
          </a:xfrm>
          <a:prstGeom prst="round2DiagRect">
            <a:avLst/>
          </a:prstGeom>
          <a:solidFill>
            <a:schemeClr val="accent4">
              <a:lumMod val="20000"/>
              <a:lumOff val="80000"/>
            </a:schemeClr>
          </a:solidFill>
        </p:spPr>
        <p:txBody>
          <a:bodyPr wrap="square" rtlCol="0">
            <a:spAutoFit/>
          </a:bodyPr>
          <a:lstStyle/>
          <a:p>
            <a:pPr algn="r"/>
            <a:r>
              <a:rPr lang="en-US" sz="2000" b="1" dirty="0"/>
              <a:t>Remote Monitoring Calls</a:t>
            </a:r>
          </a:p>
        </p:txBody>
      </p:sp>
      <p:sp>
        <p:nvSpPr>
          <p:cNvPr id="13" name="TextBox 12">
            <a:extLst>
              <a:ext uri="{FF2B5EF4-FFF2-40B4-BE49-F238E27FC236}">
                <a16:creationId xmlns:a16="http://schemas.microsoft.com/office/drawing/2014/main" id="{257A5B0A-6A65-6521-0C19-4F4EBD24815E}"/>
              </a:ext>
            </a:extLst>
          </p:cNvPr>
          <p:cNvSpPr txBox="1"/>
          <p:nvPr/>
        </p:nvSpPr>
        <p:spPr>
          <a:xfrm>
            <a:off x="151606" y="5336806"/>
            <a:ext cx="11704394" cy="1477328"/>
          </a:xfrm>
          <a:prstGeom prst="rect">
            <a:avLst/>
          </a:prstGeom>
          <a:noFill/>
          <a:ln>
            <a:solidFill>
              <a:schemeClr val="bg1">
                <a:lumMod val="95000"/>
              </a:schemeClr>
            </a:solidFill>
          </a:ln>
        </p:spPr>
        <p:txBody>
          <a:bodyPr wrap="square" rtlCol="0">
            <a:spAutoFit/>
          </a:bodyPr>
          <a:lstStyle/>
          <a:p>
            <a:pPr marL="285750" indent="-285750">
              <a:buFont typeface="Arial" panose="020B0604020202020204" pitchFamily="34" charset="0"/>
              <a:buChar char="•"/>
            </a:pPr>
            <a:r>
              <a:rPr lang="en-US" b="1" dirty="0"/>
              <a:t>23% </a:t>
            </a:r>
            <a:r>
              <a:rPr lang="en-US" dirty="0"/>
              <a:t>volunteers were </a:t>
            </a:r>
            <a:r>
              <a:rPr lang="en-US" b="1" dirty="0"/>
              <a:t>called </a:t>
            </a:r>
            <a:r>
              <a:rPr lang="en-US" dirty="0"/>
              <a:t>as part of remote monitoring at least once</a:t>
            </a:r>
          </a:p>
          <a:p>
            <a:pPr marL="285750" indent="-285750">
              <a:buFont typeface="Arial" panose="020B0604020202020204" pitchFamily="34" charset="0"/>
              <a:buChar char="•"/>
            </a:pPr>
            <a:r>
              <a:rPr lang="en-US" b="1" dirty="0"/>
              <a:t>79%</a:t>
            </a:r>
            <a:r>
              <a:rPr lang="en-US" dirty="0"/>
              <a:t> </a:t>
            </a:r>
            <a:r>
              <a:rPr lang="en-US" b="1" dirty="0"/>
              <a:t>received the call </a:t>
            </a:r>
            <a:r>
              <a:rPr lang="en-US" dirty="0"/>
              <a:t>and over </a:t>
            </a:r>
            <a:r>
              <a:rPr lang="en-US" b="1" dirty="0"/>
              <a:t>90%</a:t>
            </a:r>
            <a:r>
              <a:rPr lang="en-US" dirty="0"/>
              <a:t> of them mentioned that </a:t>
            </a:r>
            <a:r>
              <a:rPr lang="en-US" b="1" dirty="0"/>
              <a:t>they were implementing </a:t>
            </a:r>
            <a:r>
              <a:rPr lang="en-US" dirty="0"/>
              <a:t>the program, could recall details of Kahani Train, the learning profile of their class and share details of the language learning activities</a:t>
            </a:r>
          </a:p>
          <a:p>
            <a:pPr marL="285750" indent="-285750">
              <a:buFont typeface="Arial" panose="020B0604020202020204" pitchFamily="34" charset="0"/>
              <a:buChar char="•"/>
            </a:pPr>
            <a:r>
              <a:rPr lang="en-US" dirty="0"/>
              <a:t>Only </a:t>
            </a:r>
            <a:r>
              <a:rPr lang="en-US" b="1" dirty="0"/>
              <a:t>68% </a:t>
            </a:r>
            <a:r>
              <a:rPr lang="en-US" dirty="0"/>
              <a:t>reported that they </a:t>
            </a:r>
            <a:r>
              <a:rPr lang="en-US" b="1" dirty="0"/>
              <a:t>developed any specific TLM</a:t>
            </a:r>
            <a:r>
              <a:rPr lang="en-US" dirty="0"/>
              <a:t> for their classes</a:t>
            </a:r>
          </a:p>
          <a:p>
            <a:pPr marL="285750" indent="-285750">
              <a:buFont typeface="Arial" panose="020B0604020202020204" pitchFamily="34" charset="0"/>
              <a:buChar char="•"/>
            </a:pPr>
            <a:r>
              <a:rPr lang="en-US" dirty="0"/>
              <a:t>The main reason for not conducting the class was that they were </a:t>
            </a:r>
            <a:r>
              <a:rPr lang="en-US" b="1" dirty="0"/>
              <a:t>unavailable for some personal reason</a:t>
            </a:r>
          </a:p>
        </p:txBody>
      </p:sp>
      <p:pic>
        <p:nvPicPr>
          <p:cNvPr id="16" name="Graphic 15" descr="Call centre with solid fill">
            <a:extLst>
              <a:ext uri="{FF2B5EF4-FFF2-40B4-BE49-F238E27FC236}">
                <a16:creationId xmlns:a16="http://schemas.microsoft.com/office/drawing/2014/main" id="{2C75C6A3-64F2-5F2C-6A51-C1698476B5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3830" y="4711377"/>
            <a:ext cx="540000" cy="540000"/>
          </a:xfrm>
          <a:prstGeom prst="rect">
            <a:avLst/>
          </a:prstGeom>
        </p:spPr>
      </p:pic>
      <p:pic>
        <p:nvPicPr>
          <p:cNvPr id="19" name="Graphic 18" descr="Tick with solid fill">
            <a:extLst>
              <a:ext uri="{FF2B5EF4-FFF2-40B4-BE49-F238E27FC236}">
                <a16:creationId xmlns:a16="http://schemas.microsoft.com/office/drawing/2014/main" id="{B74ECC5F-9786-B21A-6027-EF5B380446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30" y="1133302"/>
            <a:ext cx="540000" cy="540000"/>
          </a:xfrm>
          <a:prstGeom prst="rect">
            <a:avLst/>
          </a:prstGeom>
        </p:spPr>
      </p:pic>
      <p:pic>
        <p:nvPicPr>
          <p:cNvPr id="21" name="Graphic 20" descr="Clipboard with solid fill">
            <a:extLst>
              <a:ext uri="{FF2B5EF4-FFF2-40B4-BE49-F238E27FC236}">
                <a16:creationId xmlns:a16="http://schemas.microsoft.com/office/drawing/2014/main" id="{0B3172D7-C886-5F91-DC09-F61574C1AD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6140" y="2663229"/>
            <a:ext cx="540000" cy="540000"/>
          </a:xfrm>
          <a:prstGeom prst="rect">
            <a:avLst/>
          </a:prstGeom>
        </p:spPr>
      </p:pic>
    </p:spTree>
    <p:extLst>
      <p:ext uri="{BB962C8B-B14F-4D97-AF65-F5344CB8AC3E}">
        <p14:creationId xmlns:p14="http://schemas.microsoft.com/office/powerpoint/2010/main" val="8916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How was all this data collected?| </a:t>
            </a:r>
            <a:r>
              <a:rPr lang="en-US" sz="2400" kern="100" dirty="0">
                <a:solidFill>
                  <a:schemeClr val="tx2"/>
                </a:solidFill>
                <a:effectLst/>
                <a:latin typeface="+mj-lt"/>
                <a:ea typeface="Calibri" panose="020F0502020204030204" pitchFamily="34" charset="0"/>
                <a:cs typeface="Mangal" panose="02040503050203030202" pitchFamily="18" charset="0"/>
              </a:rPr>
              <a:t>A one stop weblink based portal was created for the summer camp known as ‘</a:t>
            </a:r>
            <a:r>
              <a:rPr lang="en-US" sz="2400" kern="100" dirty="0" err="1">
                <a:solidFill>
                  <a:schemeClr val="tx2"/>
                </a:solidFill>
                <a:effectLst/>
                <a:latin typeface="+mj-lt"/>
                <a:ea typeface="Calibri" panose="020F0502020204030204" pitchFamily="34" charset="0"/>
                <a:cs typeface="Mangal" panose="02040503050203030202" pitchFamily="18" charset="0"/>
              </a:rPr>
              <a:t>Sahyogi</a:t>
            </a:r>
            <a:r>
              <a:rPr lang="en-US" sz="2400" kern="100" dirty="0">
                <a:solidFill>
                  <a:schemeClr val="tx2"/>
                </a:solidFill>
                <a:effectLst/>
                <a:latin typeface="+mj-lt"/>
                <a:ea typeface="Calibri" panose="020F0502020204030204" pitchFamily="34" charset="0"/>
                <a:cs typeface="Mangal" panose="02040503050203030202" pitchFamily="18" charset="0"/>
              </a:rPr>
              <a:t>’ which was a common platform</a:t>
            </a:r>
            <a:endParaRPr lang="en-US" sz="2400" i="1" dirty="0">
              <a:solidFill>
                <a:schemeClr val="tx2"/>
              </a:solidFill>
              <a:latin typeface="+mj-lt"/>
            </a:endParaRP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12</a:t>
            </a:fld>
            <a:endParaRPr lang="en-US" dirty="0">
              <a:solidFill>
                <a:schemeClr val="tx1"/>
              </a:solidFill>
            </a:endParaRPr>
          </a:p>
        </p:txBody>
      </p:sp>
      <p:pic>
        <p:nvPicPr>
          <p:cNvPr id="2" name="Picture 1">
            <a:extLst>
              <a:ext uri="{FF2B5EF4-FFF2-40B4-BE49-F238E27FC236}">
                <a16:creationId xmlns:a16="http://schemas.microsoft.com/office/drawing/2014/main" id="{2DD1C49F-BE33-AFDD-B940-816BB699DA8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53402" y="1162004"/>
            <a:ext cx="10503496" cy="5267194"/>
          </a:xfrm>
          <a:prstGeom prst="rect">
            <a:avLst/>
          </a:prstGeom>
          <a:ln w="19050">
            <a:solidFill>
              <a:schemeClr val="bg1">
                <a:lumMod val="95000"/>
              </a:schemeClr>
            </a:solidFill>
          </a:ln>
        </p:spPr>
      </p:pic>
      <p:pic>
        <p:nvPicPr>
          <p:cNvPr id="5" name="Picture 4">
            <a:extLst>
              <a:ext uri="{FF2B5EF4-FFF2-40B4-BE49-F238E27FC236}">
                <a16:creationId xmlns:a16="http://schemas.microsoft.com/office/drawing/2014/main" id="{8BFA1B84-3DF2-06D8-79BB-BE652FA5AA0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20628" y="1162004"/>
            <a:ext cx="5475372" cy="3705899"/>
          </a:xfrm>
          <a:prstGeom prst="rect">
            <a:avLst/>
          </a:prstGeom>
          <a:ln w="19050">
            <a:solidFill>
              <a:schemeClr val="bg1">
                <a:lumMod val="95000"/>
              </a:schemeClr>
            </a:solidFill>
          </a:ln>
        </p:spPr>
      </p:pic>
      <p:pic>
        <p:nvPicPr>
          <p:cNvPr id="10" name="Picture 9" descr="A screenshot of a computer&#10;&#10;Description automatically generated">
            <a:extLst>
              <a:ext uri="{FF2B5EF4-FFF2-40B4-BE49-F238E27FC236}">
                <a16:creationId xmlns:a16="http://schemas.microsoft.com/office/drawing/2014/main" id="{21D4C8CD-F2DC-FDCE-142A-3858DE16B4A4}"/>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286197" y="1162004"/>
            <a:ext cx="3437650" cy="5427029"/>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80298EE9-1B09-F9F4-762A-8239D6571ED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117464" y="1162004"/>
            <a:ext cx="3437649" cy="5301943"/>
          </a:xfrm>
          <a:prstGeom prst="rect">
            <a:avLst/>
          </a:prstGeom>
        </p:spPr>
      </p:pic>
      <p:pic>
        <p:nvPicPr>
          <p:cNvPr id="18" name="Picture 17" descr="A screenshot of a computer&#10;&#10;Description automatically generated">
            <a:extLst>
              <a:ext uri="{FF2B5EF4-FFF2-40B4-BE49-F238E27FC236}">
                <a16:creationId xmlns:a16="http://schemas.microsoft.com/office/drawing/2014/main" id="{ED825E68-1AD0-B4DE-11F4-0344408DE3B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63205" y="1162004"/>
            <a:ext cx="5573053" cy="533996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72F04E2E-2F04-E963-7F2B-F4E7E0916107}"/>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8812321" y="1162004"/>
            <a:ext cx="3174758" cy="4896482"/>
          </a:xfrm>
          <a:prstGeom prst="rect">
            <a:avLst/>
          </a:prstGeom>
        </p:spPr>
      </p:pic>
    </p:spTree>
    <p:extLst>
      <p:ext uri="{BB962C8B-B14F-4D97-AF65-F5344CB8AC3E}">
        <p14:creationId xmlns:p14="http://schemas.microsoft.com/office/powerpoint/2010/main" val="410971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18"/>
                                        </p:tgtEl>
                                      </p:cBhvr>
                                    </p:animEffect>
                                    <p:set>
                                      <p:cBhvr>
                                        <p:cTn id="11" dur="1" fill="hold">
                                          <p:stCondLst>
                                            <p:cond delay="499"/>
                                          </p:stCondLst>
                                        </p:cTn>
                                        <p:tgtEl>
                                          <p:spTgt spid="18"/>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nodeType="clickEffect">
                                  <p:stCondLst>
                                    <p:cond delay="0"/>
                                  </p:stCondLst>
                                  <p:childTnLst>
                                    <p:animEffect transition="out" filter="blinds(horizontal)">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nodeType="clickEffect">
                                  <p:stCondLst>
                                    <p:cond delay="0"/>
                                  </p:stCondLst>
                                  <p:childTnLst>
                                    <p:animEffect transition="out" filter="blinds(horizontal)">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D7C1867-02D3-5C60-AF26-4BEEDE493897}"/>
              </a:ext>
            </a:extLst>
          </p:cNvPr>
          <p:cNvSpPr txBox="1"/>
          <p:nvPr/>
        </p:nvSpPr>
        <p:spPr>
          <a:xfrm>
            <a:off x="0" y="179"/>
            <a:ext cx="12192000" cy="1015663"/>
          </a:xfrm>
          <a:prstGeom prst="rect">
            <a:avLst/>
          </a:prstGeom>
          <a:solidFill>
            <a:schemeClr val="accent4"/>
          </a:solidFill>
        </p:spPr>
        <p:txBody>
          <a:bodyPr wrap="square" anchor="ctr">
            <a:spAutoFit/>
          </a:bodyPr>
          <a:lstStyle/>
          <a:p>
            <a:r>
              <a:rPr lang="en-US" sz="3600" b="1" dirty="0">
                <a:solidFill>
                  <a:schemeClr val="tx2"/>
                </a:solidFill>
                <a:latin typeface="+mj-lt"/>
              </a:rPr>
              <a:t>What were the major M&amp;E learnings? | </a:t>
            </a:r>
            <a:r>
              <a:rPr lang="en-US" sz="2400" dirty="0">
                <a:solidFill>
                  <a:schemeClr val="tx2"/>
                </a:solidFill>
                <a:latin typeface="+mj-lt"/>
              </a:rPr>
              <a:t>Large scale campaigns require simple, quick tools that can be easily understood and used by a diverse audience</a:t>
            </a: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13</a:t>
            </a:fld>
            <a:endParaRPr lang="en-US" dirty="0">
              <a:solidFill>
                <a:schemeClr val="tx1"/>
              </a:solidFill>
            </a:endParaRPr>
          </a:p>
        </p:txBody>
      </p:sp>
      <p:sp>
        <p:nvSpPr>
          <p:cNvPr id="2" name="TextBox 1">
            <a:extLst>
              <a:ext uri="{FF2B5EF4-FFF2-40B4-BE49-F238E27FC236}">
                <a16:creationId xmlns:a16="http://schemas.microsoft.com/office/drawing/2014/main" id="{F377E7D1-D0C4-6C4D-0AB3-824DF742D12A}"/>
              </a:ext>
            </a:extLst>
          </p:cNvPr>
          <p:cNvSpPr txBox="1"/>
          <p:nvPr/>
        </p:nvSpPr>
        <p:spPr>
          <a:xfrm>
            <a:off x="148590" y="1120140"/>
            <a:ext cx="11898630" cy="5509200"/>
          </a:xfrm>
          <a:prstGeom prst="rect">
            <a:avLst/>
          </a:prstGeom>
          <a:noFill/>
        </p:spPr>
        <p:txBody>
          <a:bodyPr wrap="square" rtlCol="0">
            <a:spAutoFit/>
          </a:bodyPr>
          <a:lstStyle/>
          <a:p>
            <a:pPr marL="342900" indent="-342900">
              <a:buFont typeface="+mj-lt"/>
              <a:buAutoNum type="arabicPeriod"/>
            </a:pPr>
            <a:r>
              <a:rPr lang="en-US" sz="2200" b="1" dirty="0"/>
              <a:t>Provide easy to understand and administer assessment tools for measuring impact in the hands of the implementor. </a:t>
            </a:r>
            <a:r>
              <a:rPr lang="en-US" sz="2200" i="1" dirty="0"/>
              <a:t>E.g., ASER Tool for assessing reading</a:t>
            </a:r>
          </a:p>
          <a:p>
            <a:pPr marL="342900" indent="-342900">
              <a:buFont typeface="+mj-lt"/>
              <a:buAutoNum type="arabicPeriod"/>
            </a:pPr>
            <a:endParaRPr lang="en-US" sz="1100" dirty="0"/>
          </a:p>
          <a:p>
            <a:pPr marL="342900" indent="-342900">
              <a:buFont typeface="+mj-lt"/>
              <a:buAutoNum type="arabicPeriod"/>
            </a:pPr>
            <a:r>
              <a:rPr lang="en-US" sz="2200" b="1" dirty="0"/>
              <a:t>Implementors can be data collectors if they are explained the value of the data they are collecting. </a:t>
            </a:r>
            <a:r>
              <a:rPr lang="en-US" sz="2200" i="1" dirty="0"/>
              <a:t>E.g., Assessment and activities clearly linked with the goal.</a:t>
            </a:r>
          </a:p>
          <a:p>
            <a:pPr marL="342900" indent="-342900">
              <a:buFont typeface="+mj-lt"/>
              <a:buAutoNum type="arabicPeriod"/>
            </a:pPr>
            <a:endParaRPr lang="en-US" sz="1100" dirty="0"/>
          </a:p>
          <a:p>
            <a:pPr marL="342900" indent="-342900">
              <a:buFont typeface="+mj-lt"/>
              <a:buAutoNum type="arabicPeriod"/>
            </a:pPr>
            <a:r>
              <a:rPr lang="en-US" sz="2200" b="1" dirty="0"/>
              <a:t>Layering digital tasks such as data collection increased accountability amongst the volunteers and provided volunteers ‘digital readiness’ skills.  </a:t>
            </a:r>
            <a:r>
              <a:rPr lang="en-US" sz="2200" i="1" dirty="0"/>
              <a:t>E.g., More than 300,000 volunteers registered on the weblink and at least 93% of them uploaded BL and EL data which indicated the familiarity and understanding of simple data collection tools.</a:t>
            </a:r>
          </a:p>
          <a:p>
            <a:pPr marL="342900" indent="-342900">
              <a:buFont typeface="+mj-lt"/>
              <a:buAutoNum type="arabicPeriod"/>
            </a:pPr>
            <a:endParaRPr lang="en-US" sz="1100" dirty="0"/>
          </a:p>
          <a:p>
            <a:pPr marL="342900" indent="-342900">
              <a:buFont typeface="+mj-lt"/>
              <a:buAutoNum type="arabicPeriod"/>
            </a:pPr>
            <a:r>
              <a:rPr lang="en-US" sz="2200" b="1" dirty="0"/>
              <a:t>Simple mechanisms for verification provides confidence in the impact that is reported. </a:t>
            </a:r>
            <a:r>
              <a:rPr lang="en-US" sz="2200" i="1" dirty="0"/>
              <a:t>E.g., At scale, have basic verification checks, especially around learning assessment, as it provides confidence in the outcomes being reported.</a:t>
            </a:r>
          </a:p>
          <a:p>
            <a:pPr marL="342900" indent="-342900">
              <a:buFont typeface="+mj-lt"/>
              <a:buAutoNum type="arabicPeriod"/>
            </a:pPr>
            <a:endParaRPr lang="en-US" sz="1100" dirty="0"/>
          </a:p>
          <a:p>
            <a:pPr marL="342900" indent="-342900">
              <a:buFont typeface="+mj-lt"/>
              <a:buAutoNum type="arabicPeriod"/>
            </a:pPr>
            <a:r>
              <a:rPr lang="en-US" sz="2200" b="1" dirty="0"/>
              <a:t>Process monitoring can have different approaches – in person and remote</a:t>
            </a:r>
            <a:r>
              <a:rPr lang="en-US" sz="2200" dirty="0"/>
              <a:t>. </a:t>
            </a:r>
            <a:r>
              <a:rPr lang="en-US" sz="2200" i="1" dirty="0"/>
              <a:t>E.g., ~50,000 in-person monitoring visits made to volunteers and over 65,000 monitoring calls. This helped in the regular tracking of activities which were implemented at scale and support was provided to volunteers.</a:t>
            </a:r>
          </a:p>
        </p:txBody>
      </p:sp>
    </p:spTree>
    <p:extLst>
      <p:ext uri="{BB962C8B-B14F-4D97-AF65-F5344CB8AC3E}">
        <p14:creationId xmlns:p14="http://schemas.microsoft.com/office/powerpoint/2010/main" val="811993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A1F2B46-0151-7267-EDA1-34ABBD33B9D9}"/>
              </a:ext>
            </a:extLst>
          </p:cNvPr>
          <p:cNvSpPr txBox="1"/>
          <p:nvPr/>
        </p:nvSpPr>
        <p:spPr>
          <a:xfrm>
            <a:off x="336000" y="137629"/>
            <a:ext cx="11520000" cy="6480000"/>
          </a:xfrm>
          <a:prstGeom prst="rect">
            <a:avLst/>
          </a:prstGeom>
          <a:solidFill>
            <a:schemeClr val="accent1">
              <a:lumMod val="20000"/>
              <a:lumOff val="80000"/>
            </a:schemeClr>
          </a:solidFill>
          <a:ln w="38100">
            <a:noFill/>
          </a:ln>
        </p:spPr>
        <p:txBody>
          <a:bodyPr wrap="square" rtlCol="0">
            <a:spAutoFit/>
          </a:bodyPr>
          <a:lstStyle/>
          <a:p>
            <a:endParaRPr lang="en-IN" dirty="0"/>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14</a:t>
            </a:fld>
            <a:endParaRPr lang="en-US" dirty="0">
              <a:solidFill>
                <a:schemeClr val="tx1"/>
              </a:solidFill>
            </a:endParaRPr>
          </a:p>
        </p:txBody>
      </p:sp>
      <p:sp>
        <p:nvSpPr>
          <p:cNvPr id="3" name="TextBox 2">
            <a:extLst>
              <a:ext uri="{FF2B5EF4-FFF2-40B4-BE49-F238E27FC236}">
                <a16:creationId xmlns:a16="http://schemas.microsoft.com/office/drawing/2014/main" id="{0C9DB0BD-6DA4-9825-E209-81DF394CE4C9}"/>
              </a:ext>
            </a:extLst>
          </p:cNvPr>
          <p:cNvSpPr txBox="1"/>
          <p:nvPr/>
        </p:nvSpPr>
        <p:spPr>
          <a:xfrm>
            <a:off x="457200" y="3249995"/>
            <a:ext cx="4450488" cy="2677656"/>
          </a:xfrm>
          <a:prstGeom prst="rect">
            <a:avLst/>
          </a:prstGeom>
          <a:noFill/>
          <a:ln>
            <a:solidFill>
              <a:schemeClr val="bg1"/>
            </a:solidFill>
          </a:ln>
        </p:spPr>
        <p:txBody>
          <a:bodyPr wrap="square" rtlCol="0">
            <a:spAutoFit/>
          </a:bodyPr>
          <a:lstStyle/>
          <a:p>
            <a:r>
              <a:rPr lang="en-IN" sz="2800" dirty="0"/>
              <a:t>Thank you!</a:t>
            </a:r>
          </a:p>
          <a:p>
            <a:endParaRPr lang="en-IN" sz="2800" dirty="0"/>
          </a:p>
          <a:p>
            <a:r>
              <a:rPr lang="en-IN" sz="2800" dirty="0"/>
              <a:t>For more information: contact:</a:t>
            </a:r>
          </a:p>
          <a:p>
            <a:r>
              <a:rPr lang="en-IN" sz="2800" dirty="0">
                <a:hlinkClick r:id="rId2"/>
              </a:rPr>
              <a:t>karthik.menon@Pratham.org</a:t>
            </a:r>
            <a:endParaRPr lang="en-IN" sz="2800" dirty="0"/>
          </a:p>
          <a:p>
            <a:r>
              <a:rPr lang="en-IN" sz="2800" dirty="0">
                <a:hlinkClick r:id="rId3"/>
              </a:rPr>
              <a:t>info@pratham.org</a:t>
            </a:r>
            <a:r>
              <a:rPr lang="en-IN" sz="2800" dirty="0"/>
              <a:t> </a:t>
            </a:r>
          </a:p>
        </p:txBody>
      </p:sp>
      <p:pic>
        <p:nvPicPr>
          <p:cNvPr id="4" name="Picture 3" descr="A picture containing text, font, yellow, graphics&#10;&#10;Description automatically generated">
            <a:extLst>
              <a:ext uri="{FF2B5EF4-FFF2-40B4-BE49-F238E27FC236}">
                <a16:creationId xmlns:a16="http://schemas.microsoft.com/office/drawing/2014/main" id="{0BF24F68-5279-6615-428D-B69E50A7DB4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71500" y="1217071"/>
            <a:ext cx="2463964" cy="1353925"/>
          </a:xfrm>
          <a:prstGeom prst="rect">
            <a:avLst/>
          </a:prstGeom>
        </p:spPr>
      </p:pic>
      <p:pic>
        <p:nvPicPr>
          <p:cNvPr id="5" name="Picture 4" descr="A group of people standing under a tree&#10;&#10;Description automatically generated with medium confidence">
            <a:extLst>
              <a:ext uri="{FF2B5EF4-FFF2-40B4-BE49-F238E27FC236}">
                <a16:creationId xmlns:a16="http://schemas.microsoft.com/office/drawing/2014/main" id="{218B60B9-2364-973B-49E9-35ABD2950E8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43188" y="954440"/>
            <a:ext cx="6477312" cy="5213513"/>
          </a:xfrm>
          <a:prstGeom prst="rect">
            <a:avLst/>
          </a:prstGeom>
        </p:spPr>
      </p:pic>
      <p:pic>
        <p:nvPicPr>
          <p:cNvPr id="6" name="Picture 5" descr="A group of children sitting on the ground&#10;&#10;Description automatically generated">
            <a:extLst>
              <a:ext uri="{FF2B5EF4-FFF2-40B4-BE49-F238E27FC236}">
                <a16:creationId xmlns:a16="http://schemas.microsoft.com/office/drawing/2014/main" id="{7E5B57AD-8641-45D0-AA5E-F6E1DE2C529C}"/>
              </a:ext>
            </a:extLst>
          </p:cNvPr>
          <p:cNvPicPr>
            <a:picLocks noChangeAspect="1"/>
          </p:cNvPicPr>
          <p:nvPr/>
        </p:nvPicPr>
        <p:blipFill rotWithShape="1">
          <a:blip r:embed="rId6" cstate="print">
            <a:extLst>
              <a:ext uri="{28A0092B-C50C-407E-A947-70E740481C1C}">
                <a14:useLocalDpi xmlns:a14="http://schemas.microsoft.com/office/drawing/2010/main"/>
              </a:ext>
            </a:extLst>
          </a:blip>
          <a:stretch/>
        </p:blipFill>
        <p:spPr bwMode="auto">
          <a:xfrm>
            <a:off x="3270964" y="954440"/>
            <a:ext cx="1577971" cy="2083130"/>
          </a:xfrm>
          <a:prstGeom prst="rect">
            <a:avLst/>
          </a:prstGeom>
          <a:extLst>
            <a:ext uri="{53640926-AAD7-44D8-BBD7-CCE9431645EC}">
              <a14:shadowObscured xmlns:a14="http://schemas.microsoft.com/office/drawing/2010/main"/>
            </a:ext>
          </a:extLst>
        </p:spPr>
      </p:pic>
      <p:pic>
        <p:nvPicPr>
          <p:cNvPr id="7" name="Picture 6" descr="A yellow square with a face on it&#10;&#10;Description automatically generated">
            <a:extLst>
              <a:ext uri="{FF2B5EF4-FFF2-40B4-BE49-F238E27FC236}">
                <a16:creationId xmlns:a16="http://schemas.microsoft.com/office/drawing/2014/main" id="{40834FCE-4CAA-181F-5176-E03A9A23C321}"/>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0120882" y="4857622"/>
            <a:ext cx="1885950" cy="1862749"/>
          </a:xfrm>
          <a:prstGeom prst="rect">
            <a:avLst/>
          </a:prstGeom>
        </p:spPr>
      </p:pic>
    </p:spTree>
    <p:extLst>
      <p:ext uri="{BB962C8B-B14F-4D97-AF65-F5344CB8AC3E}">
        <p14:creationId xmlns:p14="http://schemas.microsoft.com/office/powerpoint/2010/main" val="305046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646331"/>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What will I speak about today?</a:t>
            </a:r>
            <a:endParaRPr lang="en-US" sz="2000" i="1" dirty="0">
              <a:solidFill>
                <a:schemeClr val="tx2"/>
              </a:solidFill>
              <a:latin typeface="+mj-lt"/>
            </a:endParaRPr>
          </a:p>
        </p:txBody>
      </p:sp>
      <p:sp>
        <p:nvSpPr>
          <p:cNvPr id="2" name="TextBox 1">
            <a:extLst>
              <a:ext uri="{FF2B5EF4-FFF2-40B4-BE49-F238E27FC236}">
                <a16:creationId xmlns:a16="http://schemas.microsoft.com/office/drawing/2014/main" id="{DCF7EF9A-14F3-F701-21B3-672B2DF211CA}"/>
              </a:ext>
            </a:extLst>
          </p:cNvPr>
          <p:cNvSpPr txBox="1"/>
          <p:nvPr/>
        </p:nvSpPr>
        <p:spPr>
          <a:xfrm>
            <a:off x="336000" y="1166843"/>
            <a:ext cx="11520000" cy="4524315"/>
          </a:xfrm>
          <a:prstGeom prst="rect">
            <a:avLst/>
          </a:prstGeom>
          <a:noFill/>
        </p:spPr>
        <p:txBody>
          <a:bodyPr wrap="square" rtlCol="0">
            <a:spAutoFit/>
          </a:bodyPr>
          <a:lstStyle/>
          <a:p>
            <a:r>
              <a:rPr lang="en-US" sz="2400" dirty="0"/>
              <a:t>Pratham implemented a </a:t>
            </a:r>
            <a:r>
              <a:rPr lang="en-US" sz="2400" b="1" dirty="0"/>
              <a:t>Large-Scale Summer Camp (May-June 2023) </a:t>
            </a:r>
            <a:r>
              <a:rPr lang="en-US" sz="2400" dirty="0"/>
              <a:t>focusing on </a:t>
            </a:r>
            <a:r>
              <a:rPr lang="en-US" sz="2400" b="1" dirty="0"/>
              <a:t>improving basic language (Hindi) skills</a:t>
            </a:r>
            <a:r>
              <a:rPr lang="en-US" sz="2400" dirty="0"/>
              <a:t> of children moving from </a:t>
            </a:r>
            <a:r>
              <a:rPr lang="en-US" sz="2400" b="1" dirty="0"/>
              <a:t>Std V to Std VI </a:t>
            </a:r>
            <a:r>
              <a:rPr lang="en-US" sz="2400" dirty="0"/>
              <a:t>across </a:t>
            </a:r>
            <a:r>
              <a:rPr lang="en-US" sz="2400" b="1" dirty="0"/>
              <a:t>3 states </a:t>
            </a:r>
            <a:r>
              <a:rPr lang="en-US" sz="2400" dirty="0"/>
              <a:t>of India.</a:t>
            </a:r>
          </a:p>
          <a:p>
            <a:endParaRPr lang="en-US" sz="2400" dirty="0"/>
          </a:p>
          <a:p>
            <a:r>
              <a:rPr lang="en-US" sz="2400" dirty="0"/>
              <a:t>There are main topics that I will speak about are:</a:t>
            </a:r>
          </a:p>
          <a:p>
            <a:endParaRPr lang="en-US" sz="2400" dirty="0"/>
          </a:p>
          <a:p>
            <a:pPr marL="457200" indent="-457200">
              <a:buAutoNum type="arabicParenBoth"/>
            </a:pPr>
            <a:r>
              <a:rPr lang="en-US" sz="2400" dirty="0"/>
              <a:t>How to measure and report </a:t>
            </a:r>
            <a:r>
              <a:rPr lang="en-US" sz="2400" b="1" dirty="0"/>
              <a:t>impact on learning levels</a:t>
            </a:r>
            <a:r>
              <a:rPr lang="en-US" sz="2400" dirty="0"/>
              <a:t>?</a:t>
            </a:r>
          </a:p>
          <a:p>
            <a:pPr marL="457200" indent="-457200">
              <a:buAutoNum type="arabicParenBoth"/>
            </a:pPr>
            <a:endParaRPr lang="en-US" sz="2400" dirty="0"/>
          </a:p>
          <a:p>
            <a:pPr marL="457200" indent="-457200">
              <a:buAutoNum type="arabicParenBoth"/>
            </a:pPr>
            <a:r>
              <a:rPr lang="en-US" sz="2400" dirty="0"/>
              <a:t>How to </a:t>
            </a:r>
            <a:r>
              <a:rPr lang="en-US" sz="2400" b="1" dirty="0"/>
              <a:t>monitor</a:t>
            </a:r>
            <a:r>
              <a:rPr lang="en-US" sz="2400" dirty="0"/>
              <a:t> on going activities and </a:t>
            </a:r>
            <a:r>
              <a:rPr lang="en-US" sz="2400" b="1" dirty="0"/>
              <a:t>validate</a:t>
            </a:r>
            <a:r>
              <a:rPr lang="en-US" sz="2400" dirty="0"/>
              <a:t> program-generated data at scale?</a:t>
            </a:r>
          </a:p>
          <a:p>
            <a:pPr marL="457200" indent="-457200">
              <a:buAutoNum type="arabicParenBoth"/>
            </a:pPr>
            <a:endParaRPr lang="en-US" sz="2400" dirty="0"/>
          </a:p>
          <a:p>
            <a:pPr marL="457200" indent="-457200">
              <a:buAutoNum type="arabicParenBoth"/>
            </a:pPr>
            <a:r>
              <a:rPr lang="en-US" sz="2400" dirty="0"/>
              <a:t>What technology </a:t>
            </a:r>
            <a:r>
              <a:rPr lang="en-US" sz="2400" b="1" dirty="0"/>
              <a:t>tools</a:t>
            </a:r>
            <a:r>
              <a:rPr lang="en-US" sz="2400" dirty="0"/>
              <a:t> were developed to achieve this?</a:t>
            </a:r>
          </a:p>
          <a:p>
            <a:pPr marL="457200" indent="-457200">
              <a:buAutoNum type="arabicParenBoth"/>
            </a:pPr>
            <a:endParaRPr lang="en-US" sz="2400" dirty="0"/>
          </a:p>
          <a:p>
            <a:pPr marL="457200" indent="-457200">
              <a:buAutoNum type="arabicParenBoth"/>
            </a:pPr>
            <a:r>
              <a:rPr lang="en-US" sz="2400" dirty="0"/>
              <a:t>Summarize </a:t>
            </a:r>
            <a:r>
              <a:rPr lang="en-US" sz="2400" b="1" dirty="0"/>
              <a:t>key learnings </a:t>
            </a:r>
            <a:r>
              <a:rPr lang="en-US" sz="2400" dirty="0"/>
              <a:t>from implementing M&amp;E practices in a large-scale intervention.</a:t>
            </a:r>
          </a:p>
        </p:txBody>
      </p:sp>
    </p:spTree>
    <p:extLst>
      <p:ext uri="{BB962C8B-B14F-4D97-AF65-F5344CB8AC3E}">
        <p14:creationId xmlns:p14="http://schemas.microsoft.com/office/powerpoint/2010/main" val="409723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0E6178-DEE9-0C7E-B64F-A0D704CD8A41}"/>
              </a:ext>
            </a:extLst>
          </p:cNvPr>
          <p:cNvSpPr txBox="1"/>
          <p:nvPr/>
        </p:nvSpPr>
        <p:spPr>
          <a:xfrm>
            <a:off x="1"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What was </a:t>
            </a:r>
            <a:r>
              <a:rPr lang="en-US" sz="3600" b="1" kern="100" dirty="0" err="1">
                <a:solidFill>
                  <a:schemeClr val="tx2"/>
                </a:solidFill>
                <a:effectLst/>
                <a:latin typeface="+mj-lt"/>
                <a:ea typeface="Calibri" panose="020F0502020204030204" pitchFamily="34" charset="0"/>
                <a:cs typeface="Mangal" panose="02040503050203030202" pitchFamily="18" charset="0"/>
              </a:rPr>
              <a:t>CAMaL</a:t>
            </a:r>
            <a:r>
              <a:rPr lang="en-US" sz="3600" b="1" kern="100" dirty="0">
                <a:solidFill>
                  <a:schemeClr val="tx2"/>
                </a:solidFill>
                <a:effectLst/>
                <a:latin typeface="+mj-lt"/>
                <a:ea typeface="Calibri" panose="020F0502020204030204" pitchFamily="34" charset="0"/>
                <a:cs typeface="Mangal" panose="02040503050203030202" pitchFamily="18" charset="0"/>
              </a:rPr>
              <a:t> ka CAMP? | </a:t>
            </a:r>
            <a:r>
              <a:rPr lang="en-US" sz="2400" dirty="0">
                <a:solidFill>
                  <a:schemeClr val="tx2"/>
                </a:solidFill>
                <a:effectLst/>
                <a:latin typeface="+mj-lt"/>
                <a:ea typeface="Calibri" panose="020F0502020204030204" pitchFamily="34" charset="0"/>
              </a:rPr>
              <a:t>“Catch-up” Camps in summer holidays</a:t>
            </a:r>
            <a:r>
              <a:rPr lang="en-US" sz="2400" dirty="0">
                <a:solidFill>
                  <a:schemeClr val="tx2"/>
                </a:solidFill>
                <a:latin typeface="+mj-lt"/>
                <a:ea typeface="Calibri" panose="020F0502020204030204" pitchFamily="34" charset="0"/>
              </a:rPr>
              <a:t> </a:t>
            </a:r>
          </a:p>
          <a:p>
            <a:r>
              <a:rPr lang="en-US" sz="2400" dirty="0">
                <a:solidFill>
                  <a:schemeClr val="tx2"/>
                </a:solidFill>
                <a:effectLst/>
                <a:latin typeface="+mj-lt"/>
                <a:ea typeface="Calibri" panose="020F0502020204030204" pitchFamily="34" charset="0"/>
              </a:rPr>
              <a:t>For children moving from Std V to Std VI </a:t>
            </a:r>
            <a:r>
              <a:rPr lang="en-US" sz="2400" i="1" dirty="0">
                <a:solidFill>
                  <a:schemeClr val="tx2"/>
                </a:solidFill>
                <a:effectLst/>
                <a:latin typeface="+mj-lt"/>
                <a:ea typeface="Calibri" panose="020F0502020204030204" pitchFamily="34" charset="0"/>
              </a:rPr>
              <a:t>(transition from primary to middle school) </a:t>
            </a:r>
            <a:endParaRPr lang="en-US" sz="2000" i="1" dirty="0">
              <a:solidFill>
                <a:schemeClr val="tx2"/>
              </a:solidFill>
              <a:latin typeface="+mj-lt"/>
            </a:endParaRPr>
          </a:p>
        </p:txBody>
      </p:sp>
      <p:sp>
        <p:nvSpPr>
          <p:cNvPr id="5" name="TextBox 4">
            <a:extLst>
              <a:ext uri="{FF2B5EF4-FFF2-40B4-BE49-F238E27FC236}">
                <a16:creationId xmlns:a16="http://schemas.microsoft.com/office/drawing/2014/main" id="{F10D57C3-AD5B-1DDB-218A-9FCB6FF7B104}"/>
              </a:ext>
            </a:extLst>
          </p:cNvPr>
          <p:cNvSpPr txBox="1"/>
          <p:nvPr/>
        </p:nvSpPr>
        <p:spPr>
          <a:xfrm>
            <a:off x="44771" y="1072813"/>
            <a:ext cx="8413429" cy="5786199"/>
          </a:xfrm>
          <a:prstGeom prst="rect">
            <a:avLst/>
          </a:prstGeom>
          <a:noFill/>
        </p:spPr>
        <p:txBody>
          <a:bodyPr wrap="square" rtlCol="0">
            <a:spAutoFit/>
          </a:bodyPr>
          <a:lstStyle/>
          <a:p>
            <a:r>
              <a:rPr lang="en-IN" sz="2000" b="1" dirty="0">
                <a:solidFill>
                  <a:srgbClr val="C00000"/>
                </a:solidFill>
              </a:rPr>
              <a:t>THE PROBLEM:</a:t>
            </a:r>
          </a:p>
          <a:p>
            <a:pPr marL="342900" indent="-342900">
              <a:buFont typeface="Arial" panose="020B0604020202020204" pitchFamily="34" charset="0"/>
              <a:buChar char="•"/>
            </a:pPr>
            <a:r>
              <a:rPr lang="en-IN" sz="2000" dirty="0"/>
              <a:t>By April 2022, one continuous post COVID school year was over. But children were still recovering from learning loss brought about by COVID school closures.</a:t>
            </a:r>
            <a:endParaRPr lang="en-IN" sz="1000" dirty="0"/>
          </a:p>
          <a:p>
            <a:pPr marL="342900" indent="-342900">
              <a:buFont typeface="Arial" panose="020B0604020202020204" pitchFamily="34" charset="0"/>
              <a:buChar char="•"/>
            </a:pPr>
            <a:r>
              <a:rPr lang="en-IN" sz="2000" dirty="0"/>
              <a:t>All India figures from ASER 2022 showed that </a:t>
            </a:r>
          </a:p>
          <a:p>
            <a:pPr marL="800100" lvl="1" indent="-342900">
              <a:buFont typeface="Arial" panose="020B0604020202020204" pitchFamily="34" charset="0"/>
              <a:buChar char="•"/>
            </a:pPr>
            <a:r>
              <a:rPr lang="en-IN" sz="2000" dirty="0"/>
              <a:t>Only 43% of children in Std V could read simple text fluently, and</a:t>
            </a:r>
          </a:p>
          <a:p>
            <a:pPr marL="800100" lvl="1" indent="-342900">
              <a:buFont typeface="Arial" panose="020B0604020202020204" pitchFamily="34" charset="0"/>
              <a:buChar char="•"/>
            </a:pPr>
            <a:r>
              <a:rPr lang="en-IN" sz="2000" dirty="0"/>
              <a:t>About 50% were still struggling with simple 2-digit subtraction with borrowing. </a:t>
            </a:r>
            <a:endParaRPr lang="en-IN" sz="1000" dirty="0"/>
          </a:p>
          <a:p>
            <a:r>
              <a:rPr lang="en-IN" sz="2000" dirty="0"/>
              <a:t>The roll out of the New Education Policy (NEP) 2020 &amp; NIPUN Bharat (FLN Mission) has led school systems to focus on Std I, II and III.</a:t>
            </a:r>
          </a:p>
          <a:p>
            <a:endParaRPr lang="en-IN" sz="2000" b="1" dirty="0"/>
          </a:p>
          <a:p>
            <a:r>
              <a:rPr lang="en-IN" sz="2000" b="1" dirty="0"/>
              <a:t>What about older children? For example, what about children moving from Std V to Std VI going from primary school to middle school. How to help such children with their basic/foundational skills? </a:t>
            </a:r>
          </a:p>
          <a:p>
            <a:endParaRPr lang="en-IN" sz="1000" b="1" dirty="0">
              <a:solidFill>
                <a:schemeClr val="accent1">
                  <a:lumMod val="75000"/>
                </a:schemeClr>
              </a:solidFill>
            </a:endParaRPr>
          </a:p>
          <a:p>
            <a:r>
              <a:rPr lang="en-IN" sz="2000" b="1" dirty="0">
                <a:solidFill>
                  <a:schemeClr val="accent6"/>
                </a:solidFill>
              </a:rPr>
              <a:t>THE SOLUTION: </a:t>
            </a:r>
          </a:p>
          <a:p>
            <a:pPr marL="342900" indent="-342900">
              <a:buFont typeface="Arial" panose="020B0604020202020204" pitchFamily="34" charset="0"/>
              <a:buChar char="•"/>
            </a:pPr>
            <a:r>
              <a:rPr lang="en-IN" sz="2000" dirty="0"/>
              <a:t>A large scale “catch up” campaigns in summer holidays for helping children through this transition.  Youth volunteers as instructors.</a:t>
            </a:r>
          </a:p>
          <a:p>
            <a:pPr marL="342900" indent="-342900">
              <a:buFont typeface="Arial" panose="020B0604020202020204" pitchFamily="34" charset="0"/>
              <a:buChar char="•"/>
            </a:pPr>
            <a:r>
              <a:rPr lang="en-IN" sz="2000" dirty="0"/>
              <a:t>Major focus in </a:t>
            </a:r>
            <a:r>
              <a:rPr lang="en-IN" sz="2000" b="1" dirty="0"/>
              <a:t>Bihar, Uttar Pradesh &amp; Madhya Pradesh </a:t>
            </a:r>
          </a:p>
        </p:txBody>
      </p:sp>
      <p:graphicFrame>
        <p:nvGraphicFramePr>
          <p:cNvPr id="6" name="Object 5">
            <a:extLst>
              <a:ext uri="{FF2B5EF4-FFF2-40B4-BE49-F238E27FC236}">
                <a16:creationId xmlns:a16="http://schemas.microsoft.com/office/drawing/2014/main" id="{834A88CD-2691-6F2B-AAEA-1F849A610FCA}"/>
              </a:ext>
            </a:extLst>
          </p:cNvPr>
          <p:cNvGraphicFramePr>
            <a:graphicFrameLocks noChangeAspect="1"/>
          </p:cNvGraphicFramePr>
          <p:nvPr>
            <p:extLst>
              <p:ext uri="{D42A27DB-BD31-4B8C-83A1-F6EECF244321}">
                <p14:modId xmlns:p14="http://schemas.microsoft.com/office/powerpoint/2010/main" val="1002944086"/>
              </p:ext>
            </p:extLst>
          </p:nvPr>
        </p:nvGraphicFramePr>
        <p:xfrm>
          <a:off x="8441388" y="1122198"/>
          <a:ext cx="3342942" cy="4720139"/>
        </p:xfrm>
        <a:graphic>
          <a:graphicData uri="http://schemas.openxmlformats.org/presentationml/2006/ole">
            <mc:AlternateContent xmlns:mc="http://schemas.openxmlformats.org/markup-compatibility/2006">
              <mc:Choice xmlns:v="urn:schemas-microsoft-com:vml" Requires="v">
                <p:oleObj name="Acrobat Document" r:id="rId2" imgW="5486400" imgH="8229600" progId="Acrobat.Document.DC">
                  <p:embed/>
                </p:oleObj>
              </mc:Choice>
              <mc:Fallback>
                <p:oleObj name="Acrobat Document" r:id="rId2" imgW="5486400" imgH="8229600" progId="Acrobat.Document.DC">
                  <p:embed/>
                  <p:pic>
                    <p:nvPicPr>
                      <p:cNvPr id="6" name="Object 5">
                        <a:extLst>
                          <a:ext uri="{FF2B5EF4-FFF2-40B4-BE49-F238E27FC236}">
                            <a16:creationId xmlns:a16="http://schemas.microsoft.com/office/drawing/2014/main" id="{834A88CD-2691-6F2B-AAEA-1F849A610FCA}"/>
                          </a:ext>
                        </a:extLst>
                      </p:cNvPr>
                      <p:cNvPicPr/>
                      <p:nvPr/>
                    </p:nvPicPr>
                    <p:blipFill>
                      <a:blip r:embed="rId3"/>
                      <a:stretch>
                        <a:fillRect/>
                      </a:stretch>
                    </p:blipFill>
                    <p:spPr>
                      <a:xfrm>
                        <a:off x="8441388" y="1122198"/>
                        <a:ext cx="3342942" cy="4720139"/>
                      </a:xfrm>
                      <a:prstGeom prst="rect">
                        <a:avLst/>
                      </a:prstGeom>
                      <a:ln w="38100">
                        <a:solidFill>
                          <a:schemeClr val="bg1">
                            <a:lumMod val="95000"/>
                          </a:schemeClr>
                        </a:solidFill>
                      </a:ln>
                    </p:spPr>
                  </p:pic>
                </p:oleObj>
              </mc:Fallback>
            </mc:AlternateContent>
          </a:graphicData>
        </a:graphic>
      </p:graphicFrame>
      <p:sp>
        <p:nvSpPr>
          <p:cNvPr id="7" name="TextBox 6">
            <a:extLst>
              <a:ext uri="{FF2B5EF4-FFF2-40B4-BE49-F238E27FC236}">
                <a16:creationId xmlns:a16="http://schemas.microsoft.com/office/drawing/2014/main" id="{A81AED92-4ED1-E989-DB79-00C8087B40E2}"/>
              </a:ext>
            </a:extLst>
          </p:cNvPr>
          <p:cNvSpPr txBox="1"/>
          <p:nvPr/>
        </p:nvSpPr>
        <p:spPr>
          <a:xfrm>
            <a:off x="8441388" y="5968156"/>
            <a:ext cx="3342942" cy="461665"/>
          </a:xfrm>
          <a:prstGeom prst="rect">
            <a:avLst/>
          </a:prstGeom>
          <a:solidFill>
            <a:schemeClr val="accent5">
              <a:lumMod val="20000"/>
              <a:lumOff val="80000"/>
            </a:schemeClr>
          </a:solidFill>
        </p:spPr>
        <p:txBody>
          <a:bodyPr wrap="square" rtlCol="0">
            <a:spAutoFit/>
          </a:bodyPr>
          <a:lstStyle/>
          <a:p>
            <a:pPr algn="ctr"/>
            <a:r>
              <a:rPr lang="en-US" sz="1200" b="1" i="1" dirty="0"/>
              <a:t>This poster was given to each volunteer and was pasted on the wall in every camp.</a:t>
            </a:r>
          </a:p>
        </p:txBody>
      </p:sp>
    </p:spTree>
    <p:extLst>
      <p:ext uri="{BB962C8B-B14F-4D97-AF65-F5344CB8AC3E}">
        <p14:creationId xmlns:p14="http://schemas.microsoft.com/office/powerpoint/2010/main" val="21504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xEl>
                                              <p:pRg st="10" end="1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
                                            <p:txEl>
                                              <p:pRg st="11" end="1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9" end="9"/>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
                                            <p:txEl>
                                              <p:pRg st="10" end="1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How were </a:t>
            </a:r>
            <a:r>
              <a:rPr lang="en-US" sz="3600" b="1" kern="100" dirty="0">
                <a:solidFill>
                  <a:schemeClr val="tx2"/>
                </a:solidFill>
                <a:latin typeface="+mj-lt"/>
                <a:ea typeface="Calibri" panose="020F0502020204030204" pitchFamily="34" charset="0"/>
                <a:cs typeface="Mangal" panose="02040503050203030202" pitchFamily="18" charset="0"/>
              </a:rPr>
              <a:t>volunteers </a:t>
            </a:r>
            <a:r>
              <a:rPr lang="en-US" sz="3600" b="1" kern="100" dirty="0">
                <a:solidFill>
                  <a:schemeClr val="tx2"/>
                </a:solidFill>
                <a:effectLst/>
                <a:latin typeface="+mj-lt"/>
                <a:ea typeface="Calibri" panose="020F0502020204030204" pitchFamily="34" charset="0"/>
                <a:cs typeface="Mangal" panose="02040503050203030202" pitchFamily="18" charset="0"/>
              </a:rPr>
              <a:t>mobilized? | </a:t>
            </a:r>
            <a:r>
              <a:rPr lang="en-US" sz="2400" kern="100" dirty="0">
                <a:solidFill>
                  <a:schemeClr val="tx2"/>
                </a:solidFill>
                <a:effectLst/>
                <a:latin typeface="+mj-lt"/>
                <a:ea typeface="Calibri" panose="020F0502020204030204" pitchFamily="34" charset="0"/>
                <a:cs typeface="Mangal" panose="02040503050203030202" pitchFamily="18" charset="0"/>
              </a:rPr>
              <a:t>Overwhelming support from different stakeholders &amp; variety of platforms to identify volunteers</a:t>
            </a:r>
            <a:endParaRPr lang="en-US" sz="2400" i="1" dirty="0">
              <a:solidFill>
                <a:schemeClr val="tx2"/>
              </a:solidFill>
              <a:latin typeface="+mj-lt"/>
            </a:endParaRP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4</a:t>
            </a:fld>
            <a:endParaRPr lang="en-US" dirty="0">
              <a:solidFill>
                <a:schemeClr val="tx1"/>
              </a:solidFill>
            </a:endParaRPr>
          </a:p>
        </p:txBody>
      </p:sp>
      <p:pic>
        <p:nvPicPr>
          <p:cNvPr id="3" name="Picture 2" descr="A group of women wearing pink clothes&#10;&#10;Description automatically generated">
            <a:extLst>
              <a:ext uri="{FF2B5EF4-FFF2-40B4-BE49-F238E27FC236}">
                <a16:creationId xmlns:a16="http://schemas.microsoft.com/office/drawing/2014/main" id="{39B53311-E817-103E-6CA9-CB1FFA101586}"/>
              </a:ext>
            </a:extLst>
          </p:cNvPr>
          <p:cNvPicPr>
            <a:picLocks noChangeAspect="1"/>
          </p:cNvPicPr>
          <p:nvPr/>
        </p:nvPicPr>
        <p:blipFill>
          <a:blip r:embed="rId2"/>
          <a:stretch>
            <a:fillRect/>
          </a:stretch>
        </p:blipFill>
        <p:spPr>
          <a:xfrm>
            <a:off x="124461" y="1078775"/>
            <a:ext cx="4759960" cy="3569970"/>
          </a:xfrm>
          <a:prstGeom prst="rect">
            <a:avLst/>
          </a:prstGeom>
        </p:spPr>
      </p:pic>
      <p:sp>
        <p:nvSpPr>
          <p:cNvPr id="10" name="TextBox 9">
            <a:extLst>
              <a:ext uri="{FF2B5EF4-FFF2-40B4-BE49-F238E27FC236}">
                <a16:creationId xmlns:a16="http://schemas.microsoft.com/office/drawing/2014/main" id="{489E1013-CBF9-F868-63CF-916C9DF32C2F}"/>
              </a:ext>
            </a:extLst>
          </p:cNvPr>
          <p:cNvSpPr txBox="1"/>
          <p:nvPr/>
        </p:nvSpPr>
        <p:spPr>
          <a:xfrm>
            <a:off x="124461" y="4752984"/>
            <a:ext cx="4759960" cy="461665"/>
          </a:xfrm>
          <a:prstGeom prst="rect">
            <a:avLst/>
          </a:prstGeom>
          <a:solidFill>
            <a:schemeClr val="accent5">
              <a:lumMod val="20000"/>
              <a:lumOff val="80000"/>
            </a:schemeClr>
          </a:solidFill>
        </p:spPr>
        <p:txBody>
          <a:bodyPr wrap="square" rtlCol="0">
            <a:spAutoFit/>
          </a:bodyPr>
          <a:lstStyle/>
          <a:p>
            <a:pPr algn="ctr"/>
            <a:r>
              <a:rPr lang="en-US" sz="1200" b="1" i="1" dirty="0"/>
              <a:t>Uttar Pradesh’s Pink Army (Anganwadi workers who assisted in mobilizing volunteers</a:t>
            </a:r>
          </a:p>
        </p:txBody>
      </p:sp>
      <p:pic>
        <p:nvPicPr>
          <p:cNvPr id="11" name="Picture 10">
            <a:extLst>
              <a:ext uri="{FF2B5EF4-FFF2-40B4-BE49-F238E27FC236}">
                <a16:creationId xmlns:a16="http://schemas.microsoft.com/office/drawing/2014/main" id="{9961E6AA-ADED-03B6-E4BD-9158B7043A56}"/>
              </a:ext>
            </a:extLst>
          </p:cNvPr>
          <p:cNvPicPr>
            <a:picLocks noChangeAspect="1"/>
          </p:cNvPicPr>
          <p:nvPr/>
        </p:nvPicPr>
        <p:blipFill rotWithShape="1">
          <a:blip r:embed="rId3">
            <a:extLst>
              <a:ext uri="{28A0092B-C50C-407E-A947-70E740481C1C}">
                <a14:useLocalDpi xmlns:a14="http://schemas.microsoft.com/office/drawing/2010/main"/>
              </a:ext>
            </a:extLst>
          </a:blip>
          <a:srcRect r="61069"/>
          <a:stretch/>
        </p:blipFill>
        <p:spPr>
          <a:xfrm>
            <a:off x="5053085" y="1078775"/>
            <a:ext cx="2799326" cy="4192113"/>
          </a:xfrm>
          <a:prstGeom prst="rect">
            <a:avLst/>
          </a:prstGeom>
        </p:spPr>
      </p:pic>
      <p:sp>
        <p:nvSpPr>
          <p:cNvPr id="12" name="TextBox 11">
            <a:extLst>
              <a:ext uri="{FF2B5EF4-FFF2-40B4-BE49-F238E27FC236}">
                <a16:creationId xmlns:a16="http://schemas.microsoft.com/office/drawing/2014/main" id="{BC9E39A4-7F9C-4C63-87BB-BADBF470C08F}"/>
              </a:ext>
            </a:extLst>
          </p:cNvPr>
          <p:cNvSpPr txBox="1"/>
          <p:nvPr/>
        </p:nvSpPr>
        <p:spPr>
          <a:xfrm>
            <a:off x="7962899" y="3752700"/>
            <a:ext cx="4104640" cy="1323439"/>
          </a:xfrm>
          <a:prstGeom prst="rect">
            <a:avLst/>
          </a:prstGeom>
          <a:noFill/>
        </p:spPr>
        <p:txBody>
          <a:bodyPr wrap="square" rtlCol="0">
            <a:spAutoFit/>
          </a:bodyPr>
          <a:lstStyle/>
          <a:p>
            <a:r>
              <a:rPr lang="en-IN" sz="1600" i="1" dirty="0"/>
              <a:t>*Partner organizations included - state governments, district administrations, different government departments in education and skilling, self-help groups, colleges, high schools and other local level civil society organizations. </a:t>
            </a:r>
          </a:p>
        </p:txBody>
      </p:sp>
      <p:pic>
        <p:nvPicPr>
          <p:cNvPr id="13" name="Picture 12" descr="A picture containing text, screenshot, brochure&#10;&#10;Description automatically generated">
            <a:extLst>
              <a:ext uri="{FF2B5EF4-FFF2-40B4-BE49-F238E27FC236}">
                <a16:creationId xmlns:a16="http://schemas.microsoft.com/office/drawing/2014/main" id="{BF43D0F6-8B72-92BB-B8E8-83A8674A940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021075" y="1177094"/>
            <a:ext cx="3669989" cy="1621804"/>
          </a:xfrm>
          <a:prstGeom prst="rect">
            <a:avLst/>
          </a:prstGeom>
        </p:spPr>
      </p:pic>
      <p:sp>
        <p:nvSpPr>
          <p:cNvPr id="14" name="TextBox 13">
            <a:extLst>
              <a:ext uri="{FF2B5EF4-FFF2-40B4-BE49-F238E27FC236}">
                <a16:creationId xmlns:a16="http://schemas.microsoft.com/office/drawing/2014/main" id="{EC2ACDC7-372E-10F8-9A6F-3D2E98A6E895}"/>
              </a:ext>
            </a:extLst>
          </p:cNvPr>
          <p:cNvSpPr txBox="1"/>
          <p:nvPr/>
        </p:nvSpPr>
        <p:spPr>
          <a:xfrm>
            <a:off x="7934961" y="3159174"/>
            <a:ext cx="4104640" cy="461665"/>
          </a:xfrm>
          <a:prstGeom prst="rect">
            <a:avLst/>
          </a:prstGeom>
          <a:solidFill>
            <a:schemeClr val="accent5">
              <a:lumMod val="20000"/>
              <a:lumOff val="80000"/>
            </a:schemeClr>
          </a:solidFill>
        </p:spPr>
        <p:txBody>
          <a:bodyPr wrap="square" rtlCol="0">
            <a:spAutoFit/>
          </a:bodyPr>
          <a:lstStyle/>
          <a:p>
            <a:pPr algn="ctr"/>
            <a:r>
              <a:rPr lang="en-US" sz="1200" b="1" i="1" dirty="0"/>
              <a:t>Quarter page ads were printed in the leading news papers in Bihar during the mobilization stage</a:t>
            </a:r>
          </a:p>
        </p:txBody>
      </p:sp>
      <p:sp>
        <p:nvSpPr>
          <p:cNvPr id="16" name="TextBox 15">
            <a:extLst>
              <a:ext uri="{FF2B5EF4-FFF2-40B4-BE49-F238E27FC236}">
                <a16:creationId xmlns:a16="http://schemas.microsoft.com/office/drawing/2014/main" id="{5BBD87E6-F733-2693-1C5F-71323203ECB6}"/>
              </a:ext>
            </a:extLst>
          </p:cNvPr>
          <p:cNvSpPr txBox="1"/>
          <p:nvPr/>
        </p:nvSpPr>
        <p:spPr>
          <a:xfrm>
            <a:off x="108196" y="5349645"/>
            <a:ext cx="11931405" cy="1477328"/>
          </a:xfrm>
          <a:prstGeom prst="rect">
            <a:avLst/>
          </a:prstGeom>
          <a:noFill/>
        </p:spPr>
        <p:txBody>
          <a:bodyPr wrap="square">
            <a:spAutoFit/>
          </a:bodyPr>
          <a:lstStyle/>
          <a:p>
            <a:r>
              <a:rPr lang="en-IN" sz="2000" dirty="0">
                <a:solidFill>
                  <a:srgbClr val="000000"/>
                </a:solidFill>
                <a:effectLst/>
                <a:latin typeface="Calibri" panose="020F0502020204030204" pitchFamily="34" charset="0"/>
                <a:ea typeface="Arial" panose="020B0604020202020204" pitchFamily="34" charset="0"/>
              </a:rPr>
              <a:t>With the help of partner organizations* word spread about the summer camp in their respective networks at the district and sub-district level. </a:t>
            </a:r>
          </a:p>
          <a:p>
            <a:endParaRPr lang="en-IN" sz="1000" dirty="0">
              <a:solidFill>
                <a:srgbClr val="000000"/>
              </a:solidFill>
              <a:latin typeface="Calibri" panose="020F0502020204030204" pitchFamily="34" charset="0"/>
              <a:ea typeface="Arial" panose="020B0604020202020204" pitchFamily="34" charset="0"/>
            </a:endParaRPr>
          </a:p>
          <a:p>
            <a:r>
              <a:rPr lang="en-IN" sz="2000" dirty="0">
                <a:solidFill>
                  <a:srgbClr val="000000"/>
                </a:solidFill>
                <a:effectLst/>
                <a:latin typeface="Calibri" panose="020F0502020204030204" pitchFamily="34" charset="0"/>
                <a:ea typeface="Arial" panose="020B0604020202020204" pitchFamily="34" charset="0"/>
              </a:rPr>
              <a:t>In Bihar and Madhya Pradesh, the Education Dept used government media channels such as social media handles, Radio and newspapers, YouTube channels etc to share and encourage volunteers to participate in the campaign</a:t>
            </a:r>
            <a:r>
              <a:rPr lang="en-IN" sz="2000" dirty="0">
                <a:solidFill>
                  <a:srgbClr val="000000"/>
                </a:solidFill>
                <a:latin typeface="Calibri" panose="020F0502020204030204" pitchFamily="34" charset="0"/>
                <a:ea typeface="Arial" panose="020B0604020202020204" pitchFamily="34" charset="0"/>
              </a:rPr>
              <a:t>.</a:t>
            </a:r>
            <a:endParaRPr lang="en-US" sz="2000" dirty="0"/>
          </a:p>
        </p:txBody>
      </p:sp>
    </p:spTree>
    <p:extLst>
      <p:ext uri="{BB962C8B-B14F-4D97-AF65-F5344CB8AC3E}">
        <p14:creationId xmlns:p14="http://schemas.microsoft.com/office/powerpoint/2010/main" val="354099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4"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E0ADF325-9822-18B0-E637-3096FB52C18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bwMode="auto">
          <a:xfrm>
            <a:off x="4429350" y="1151982"/>
            <a:ext cx="2182757" cy="2880000"/>
          </a:xfrm>
          <a:prstGeom prst="rect">
            <a:avLst/>
          </a:prstGeom>
          <a:ln w="38100">
            <a:solidFill>
              <a:schemeClr val="bg1">
                <a:lumMod val="95000"/>
              </a:schemeClr>
            </a:solid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How were volunteers trained? | </a:t>
            </a:r>
            <a:r>
              <a:rPr lang="en-US" sz="2400" kern="100" dirty="0">
                <a:solidFill>
                  <a:schemeClr val="tx2"/>
                </a:solidFill>
                <a:effectLst/>
                <a:latin typeface="+mj-lt"/>
                <a:ea typeface="Calibri" panose="020F0502020204030204" pitchFamily="34" charset="0"/>
                <a:cs typeface="Mangal" panose="02040503050203030202" pitchFamily="18" charset="0"/>
              </a:rPr>
              <a:t>At different platforms at district &amp; sub-district levels, brief training sessions were held, and material was shared</a:t>
            </a:r>
            <a:endParaRPr lang="en-US" sz="2400" i="1" dirty="0">
              <a:solidFill>
                <a:schemeClr val="tx2"/>
              </a:solidFill>
              <a:latin typeface="+mj-lt"/>
            </a:endParaRP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5</a:t>
            </a:fld>
            <a:endParaRPr lang="en-US" dirty="0">
              <a:solidFill>
                <a:schemeClr val="tx1"/>
              </a:solidFill>
            </a:endParaRPr>
          </a:p>
        </p:txBody>
      </p:sp>
      <p:pic>
        <p:nvPicPr>
          <p:cNvPr id="18" name="Picture 17">
            <a:extLst>
              <a:ext uri="{FF2B5EF4-FFF2-40B4-BE49-F238E27FC236}">
                <a16:creationId xmlns:a16="http://schemas.microsoft.com/office/drawing/2014/main" id="{B842F836-5A15-F82A-CA09-B80B90D8A1D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6387189" y="1139732"/>
            <a:ext cx="2180978" cy="2880000"/>
          </a:xfrm>
          <a:prstGeom prst="rect">
            <a:avLst/>
          </a:prstGeom>
          <a:ln w="38100">
            <a:solidFill>
              <a:schemeClr val="bg1">
                <a:lumMod val="95000"/>
              </a:schemeClr>
            </a:solidFill>
          </a:ln>
          <a:extLst>
            <a:ext uri="{53640926-AAD7-44D8-BBD7-CCE9431645EC}">
              <a14:shadowObscured xmlns:a14="http://schemas.microsoft.com/office/drawing/2010/main"/>
            </a:ext>
          </a:extLst>
        </p:spPr>
      </p:pic>
      <p:pic>
        <p:nvPicPr>
          <p:cNvPr id="19" name="Picture 18" descr="A screenshot of a computer&#10;&#10;Description automatically generated">
            <a:extLst>
              <a:ext uri="{FF2B5EF4-FFF2-40B4-BE49-F238E27FC236}">
                <a16:creationId xmlns:a16="http://schemas.microsoft.com/office/drawing/2014/main" id="{8726FBFA-57A1-0259-4E80-A62FA87FDD4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8263239" y="1151982"/>
            <a:ext cx="1401576" cy="2880000"/>
          </a:xfrm>
          <a:prstGeom prst="rect">
            <a:avLst/>
          </a:prstGeom>
          <a:ln w="38100">
            <a:solidFill>
              <a:schemeClr val="bg1">
                <a:lumMod val="95000"/>
              </a:schemeClr>
            </a:solidFill>
          </a:ln>
          <a:extLst>
            <a:ext uri="{53640926-AAD7-44D8-BBD7-CCE9431645EC}">
              <a14:shadowObscured xmlns:a14="http://schemas.microsoft.com/office/drawing/2010/main"/>
            </a:ext>
          </a:extLst>
        </p:spPr>
      </p:pic>
      <p:pic>
        <p:nvPicPr>
          <p:cNvPr id="20" name="Picture 19">
            <a:extLst>
              <a:ext uri="{FF2B5EF4-FFF2-40B4-BE49-F238E27FC236}">
                <a16:creationId xmlns:a16="http://schemas.microsoft.com/office/drawing/2014/main" id="{D1BD9FD1-DC69-68A1-00F5-0B0BD9E880C9}"/>
              </a:ext>
            </a:extLst>
          </p:cNvPr>
          <p:cNvPicPr>
            <a:picLocks noChangeAspect="1"/>
          </p:cNvPicPr>
          <p:nvPr/>
        </p:nvPicPr>
        <p:blipFill>
          <a:blip r:embed="rId5"/>
          <a:stretch>
            <a:fillRect/>
          </a:stretch>
        </p:blipFill>
        <p:spPr>
          <a:xfrm>
            <a:off x="9417037" y="1151983"/>
            <a:ext cx="1509985" cy="2880000"/>
          </a:xfrm>
          <a:prstGeom prst="rect">
            <a:avLst/>
          </a:prstGeom>
          <a:ln w="38100">
            <a:solidFill>
              <a:schemeClr val="bg1">
                <a:lumMod val="95000"/>
              </a:schemeClr>
            </a:solidFill>
          </a:ln>
        </p:spPr>
      </p:pic>
      <p:pic>
        <p:nvPicPr>
          <p:cNvPr id="11" name="Picture 10" descr="A screenshot of a cell phone&#10;&#10;Description automatically generated">
            <a:extLst>
              <a:ext uri="{FF2B5EF4-FFF2-40B4-BE49-F238E27FC236}">
                <a16:creationId xmlns:a16="http://schemas.microsoft.com/office/drawing/2014/main" id="{E458AEBE-F9A2-E282-6798-4333DCF67ED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0667815" y="1151982"/>
            <a:ext cx="1352622" cy="2880000"/>
          </a:xfrm>
          <a:prstGeom prst="rect">
            <a:avLst/>
          </a:prstGeom>
          <a:ln w="38100">
            <a:solidFill>
              <a:schemeClr val="bg1">
                <a:lumMod val="95000"/>
              </a:schemeClr>
            </a:solidFill>
          </a:ln>
        </p:spPr>
      </p:pic>
      <p:sp>
        <p:nvSpPr>
          <p:cNvPr id="9" name="TextBox 8">
            <a:extLst>
              <a:ext uri="{FF2B5EF4-FFF2-40B4-BE49-F238E27FC236}">
                <a16:creationId xmlns:a16="http://schemas.microsoft.com/office/drawing/2014/main" id="{43D70FAB-9F4C-F64D-8272-36FC37AE0CB9}"/>
              </a:ext>
            </a:extLst>
          </p:cNvPr>
          <p:cNvSpPr txBox="1"/>
          <p:nvPr/>
        </p:nvSpPr>
        <p:spPr>
          <a:xfrm>
            <a:off x="171563" y="4266807"/>
            <a:ext cx="11848874" cy="2616101"/>
          </a:xfrm>
          <a:prstGeom prst="rect">
            <a:avLst/>
          </a:prstGeom>
          <a:noFill/>
        </p:spPr>
        <p:txBody>
          <a:bodyPr wrap="square">
            <a:spAutoFit/>
          </a:bodyPr>
          <a:lstStyle/>
          <a:p>
            <a:pPr marL="457200" marR="0" lvl="0" indent="-457200" algn="l" defTabSz="914400" rtl="0" eaLnBrk="0" fontAlgn="base" latinLnBrk="0" hangingPunct="0">
              <a:lnSpc>
                <a:spcPct val="100000"/>
              </a:lnSpc>
              <a:spcBef>
                <a:spcPct val="0"/>
              </a:spcBef>
              <a:spcAft>
                <a:spcPct val="0"/>
              </a:spcAft>
              <a:buClrTx/>
              <a:buSzTx/>
              <a:buAutoNum type="arabicParenR"/>
              <a:tabLst/>
            </a:pPr>
            <a:r>
              <a:rPr kumimoji="0" lang="en-US" altLang="en-US" sz="2000" b="1" i="0" u="none" strike="noStrike" cap="none" normalizeH="0" baseline="0" dirty="0" err="1">
                <a:ln>
                  <a:noFill/>
                </a:ln>
                <a:solidFill>
                  <a:srgbClr val="000000"/>
                </a:solidFill>
                <a:effectLst/>
                <a:cs typeface="Mangal" panose="02040503050203030202" pitchFamily="18" charset="0"/>
              </a:rPr>
              <a:t>CAMaL</a:t>
            </a:r>
            <a:r>
              <a:rPr kumimoji="0" lang="en-US" altLang="en-US" sz="2000" b="1" i="0" u="none" strike="noStrike" cap="none" normalizeH="0" baseline="0" dirty="0">
                <a:ln>
                  <a:noFill/>
                </a:ln>
                <a:solidFill>
                  <a:srgbClr val="000000"/>
                </a:solidFill>
                <a:effectLst/>
                <a:cs typeface="Mangal" panose="02040503050203030202" pitchFamily="18" charset="0"/>
              </a:rPr>
              <a:t> Ka Camp volunteer booklet: </a:t>
            </a:r>
            <a:r>
              <a:rPr lang="en-US" altLang="en-US" sz="2000" dirty="0">
                <a:solidFill>
                  <a:srgbClr val="000000"/>
                </a:solidFill>
                <a:cs typeface="Mangal" panose="02040503050203030202" pitchFamily="18" charset="0"/>
              </a:rPr>
              <a:t>P</a:t>
            </a:r>
            <a:r>
              <a:rPr kumimoji="0" lang="en-US" altLang="en-US" sz="2000" b="0" i="0" u="none" strike="noStrike" cap="none" normalizeH="0" baseline="0" dirty="0">
                <a:ln>
                  <a:noFill/>
                </a:ln>
                <a:solidFill>
                  <a:srgbClr val="000000"/>
                </a:solidFill>
                <a:effectLst/>
                <a:cs typeface="Mangal" panose="02040503050203030202" pitchFamily="18" charset="0"/>
              </a:rPr>
              <a:t>rovides details on what and how to do activities and includes stories, letter chart (</a:t>
            </a:r>
            <a:r>
              <a:rPr kumimoji="0" lang="en-US" altLang="en-US" sz="2000" b="0" i="0" u="none" strike="noStrike" cap="none" normalizeH="0" baseline="0" dirty="0" err="1">
                <a:ln>
                  <a:noFill/>
                </a:ln>
                <a:solidFill>
                  <a:srgbClr val="000000"/>
                </a:solidFill>
                <a:effectLst/>
                <a:cs typeface="Mangal" panose="02040503050203030202" pitchFamily="18" charset="0"/>
              </a:rPr>
              <a:t>Barakhadi</a:t>
            </a:r>
            <a:r>
              <a:rPr kumimoji="0" lang="en-US" altLang="en-US" sz="2000" b="0" i="0" u="none" strike="noStrike" cap="none" normalizeH="0" baseline="0" dirty="0">
                <a:ln>
                  <a:noFill/>
                </a:ln>
                <a:solidFill>
                  <a:srgbClr val="000000"/>
                </a:solidFill>
                <a:effectLst/>
                <a:cs typeface="Mangal" panose="02040503050203030202" pitchFamily="18" charset="0"/>
              </a:rPr>
              <a:t>), assessment tools and data collection formats etc.</a:t>
            </a:r>
            <a:endParaRPr lang="en-US" altLang="en-US" sz="2000" b="1" dirty="0">
              <a:solidFill>
                <a:srgbClr val="000000"/>
              </a:solidFill>
              <a:cs typeface="Mangal" panose="02040503050203030202" pitchFamily="18" charset="0"/>
            </a:endParaRPr>
          </a:p>
          <a:p>
            <a:pPr marL="457200" marR="0" lvl="0" indent="-457200" algn="l" defTabSz="914400" rtl="0" eaLnBrk="0" fontAlgn="base" latinLnBrk="0" hangingPunct="0">
              <a:lnSpc>
                <a:spcPct val="100000"/>
              </a:lnSpc>
              <a:spcBef>
                <a:spcPct val="0"/>
              </a:spcBef>
              <a:spcAft>
                <a:spcPct val="0"/>
              </a:spcAft>
              <a:buClrTx/>
              <a:buSzTx/>
              <a:buAutoNum type="arabicParenR"/>
              <a:tabLst/>
            </a:pPr>
            <a:endParaRPr lang="en-US" altLang="en-US" sz="800" b="1" dirty="0">
              <a:solidFill>
                <a:srgbClr val="000000"/>
              </a:solidFill>
              <a:cs typeface="Mangal" panose="02040503050203030202" pitchFamily="18" charset="0"/>
            </a:endParaRPr>
          </a:p>
          <a:p>
            <a:pPr marL="457200" marR="0" lvl="0" indent="-457200" algn="l" defTabSz="914400" rtl="0" eaLnBrk="0" fontAlgn="base" latinLnBrk="0" hangingPunct="0">
              <a:lnSpc>
                <a:spcPct val="100000"/>
              </a:lnSpc>
              <a:spcBef>
                <a:spcPct val="0"/>
              </a:spcBef>
              <a:spcAft>
                <a:spcPct val="0"/>
              </a:spcAft>
              <a:buClrTx/>
              <a:buSzTx/>
              <a:buAutoNum type="arabicParenR"/>
              <a:tabLst/>
            </a:pPr>
            <a:r>
              <a:rPr lang="en-US" altLang="en-US" sz="2000" b="1" dirty="0">
                <a:solidFill>
                  <a:srgbClr val="000000"/>
                </a:solidFill>
                <a:cs typeface="Mangal" panose="02040503050203030202" pitchFamily="18" charset="0"/>
              </a:rPr>
              <a:t>‘Digital Readiness’ via a Simple Web-link: </a:t>
            </a:r>
            <a:r>
              <a:rPr lang="en-US" altLang="en-US" sz="2000" dirty="0">
                <a:solidFill>
                  <a:srgbClr val="000000"/>
                </a:solidFill>
                <a:cs typeface="Mangal" panose="02040503050203030202" pitchFamily="18" charset="0"/>
              </a:rPr>
              <a:t>A volunteer registered, created his/ her profile, uploaded baseline &amp; endline data. In addition, volunteers were provided opportunity to take quizzes. </a:t>
            </a:r>
          </a:p>
          <a:p>
            <a:pPr marL="457200" marR="0" lvl="0" indent="-457200" algn="l" defTabSz="914400" rtl="0" eaLnBrk="0" fontAlgn="base" latinLnBrk="0" hangingPunct="0">
              <a:lnSpc>
                <a:spcPct val="100000"/>
              </a:lnSpc>
              <a:spcBef>
                <a:spcPct val="0"/>
              </a:spcBef>
              <a:spcAft>
                <a:spcPct val="0"/>
              </a:spcAft>
              <a:buClrTx/>
              <a:buSzTx/>
              <a:buAutoNum type="arabicParenR"/>
              <a:tabLst/>
            </a:pPr>
            <a:endParaRPr lang="en-IN" sz="800" b="1" dirty="0">
              <a:solidFill>
                <a:srgbClr val="000000"/>
              </a:solidFill>
              <a:ea typeface="Arial" panose="020B0604020202020204" pitchFamily="34" charset="0"/>
            </a:endParaRPr>
          </a:p>
          <a:p>
            <a:pPr marL="457200" marR="0" lvl="0" indent="-457200" algn="l" defTabSz="914400" rtl="0" eaLnBrk="0" fontAlgn="base" latinLnBrk="0" hangingPunct="0">
              <a:lnSpc>
                <a:spcPct val="100000"/>
              </a:lnSpc>
              <a:spcBef>
                <a:spcPct val="0"/>
              </a:spcBef>
              <a:spcAft>
                <a:spcPct val="0"/>
              </a:spcAft>
              <a:buClrTx/>
              <a:buSzTx/>
              <a:buAutoNum type="arabicParenR"/>
              <a:tabLst/>
            </a:pPr>
            <a:r>
              <a:rPr lang="en-IN" sz="2000" b="1" dirty="0">
                <a:solidFill>
                  <a:srgbClr val="000000"/>
                </a:solidFill>
                <a:ea typeface="Arial" panose="020B0604020202020204" pitchFamily="34" charset="0"/>
              </a:rPr>
              <a:t>Digital Stories</a:t>
            </a:r>
            <a:r>
              <a:rPr lang="en-IN" sz="2000" b="1" dirty="0">
                <a:solidFill>
                  <a:srgbClr val="000000"/>
                </a:solidFill>
                <a:effectLst/>
                <a:ea typeface="Arial" panose="020B0604020202020204" pitchFamily="34" charset="0"/>
              </a:rPr>
              <a:t>: </a:t>
            </a:r>
            <a:r>
              <a:rPr lang="en-IN" sz="2000" dirty="0">
                <a:solidFill>
                  <a:srgbClr val="000000"/>
                </a:solidFill>
                <a:effectLst/>
                <a:ea typeface="Arial" panose="020B0604020202020204" pitchFamily="34" charset="0"/>
              </a:rPr>
              <a:t>Volunteers received audio stories via WhatsApp daily known as Kahani Train. Each audio story is between 3-4 minutes long. Volunteers used this story to do ‘story based’ activities</a:t>
            </a:r>
            <a:r>
              <a:rPr lang="en-IN" sz="2000" dirty="0">
                <a:solidFill>
                  <a:srgbClr val="000000"/>
                </a:solidFill>
                <a:ea typeface="Arial" panose="020B0604020202020204" pitchFamily="34" charset="0"/>
              </a:rPr>
              <a:t> with  children.</a:t>
            </a:r>
            <a:endParaRPr lang="en-IN" sz="2000" dirty="0">
              <a:solidFill>
                <a:srgbClr val="000000"/>
              </a:solidFill>
              <a:effectLst/>
              <a:ea typeface="Arial" panose="020B060402020202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endParaRPr lang="en-IN" sz="800" b="1" dirty="0">
              <a:solidFill>
                <a:srgbClr val="000000"/>
              </a:solidFill>
              <a:ea typeface="Arial" panose="020B060402020202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lang="en-IN" sz="2000" b="1" dirty="0">
                <a:solidFill>
                  <a:srgbClr val="000000"/>
                </a:solidFill>
                <a:ea typeface="Arial" panose="020B0604020202020204" pitchFamily="34" charset="0"/>
              </a:rPr>
              <a:t>Digital Courses:</a:t>
            </a:r>
            <a:r>
              <a:rPr lang="en-IN" sz="2000" b="1" dirty="0">
                <a:solidFill>
                  <a:srgbClr val="000000"/>
                </a:solidFill>
                <a:effectLst/>
                <a:ea typeface="Arial" panose="020B0604020202020204" pitchFamily="34" charset="0"/>
              </a:rPr>
              <a:t> </a:t>
            </a:r>
            <a:r>
              <a:rPr lang="en-IN" sz="2000" dirty="0">
                <a:solidFill>
                  <a:srgbClr val="000000"/>
                </a:solidFill>
                <a:effectLst/>
                <a:ea typeface="Arial" panose="020B0604020202020204" pitchFamily="34" charset="0"/>
              </a:rPr>
              <a:t>Volunteers were given the First Aid Course via WhatsApp in the last week of the camp.</a:t>
            </a:r>
          </a:p>
        </p:txBody>
      </p:sp>
      <p:pic>
        <p:nvPicPr>
          <p:cNvPr id="13" name="Picture 12">
            <a:extLst>
              <a:ext uri="{FF2B5EF4-FFF2-40B4-BE49-F238E27FC236}">
                <a16:creationId xmlns:a16="http://schemas.microsoft.com/office/drawing/2014/main" id="{9F545618-2FB6-5B3C-9CE3-31A01839F1E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1563" y="1151982"/>
            <a:ext cx="3558677" cy="1798471"/>
          </a:xfrm>
          <a:prstGeom prst="rect">
            <a:avLst/>
          </a:prstGeom>
          <a:ln w="38100">
            <a:solidFill>
              <a:schemeClr val="bg1">
                <a:lumMod val="95000"/>
              </a:schemeClr>
            </a:solidFill>
          </a:ln>
        </p:spPr>
      </p:pic>
      <p:sp>
        <p:nvSpPr>
          <p:cNvPr id="14" name="Triangle 13">
            <a:extLst>
              <a:ext uri="{FF2B5EF4-FFF2-40B4-BE49-F238E27FC236}">
                <a16:creationId xmlns:a16="http://schemas.microsoft.com/office/drawing/2014/main" id="{62B33C8E-E620-825D-282F-EA1B2B207D2A}"/>
              </a:ext>
            </a:extLst>
          </p:cNvPr>
          <p:cNvSpPr/>
          <p:nvPr/>
        </p:nvSpPr>
        <p:spPr>
          <a:xfrm rot="16200000" flipV="1">
            <a:off x="2619172" y="2456189"/>
            <a:ext cx="2921245" cy="370090"/>
          </a:xfrm>
          <a:prstGeom prst="triangle">
            <a:avLst>
              <a:gd name="adj" fmla="val 48198"/>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EEE4856-F34E-C1A8-12CE-C49989434C03}"/>
              </a:ext>
            </a:extLst>
          </p:cNvPr>
          <p:cNvSpPr txBox="1"/>
          <p:nvPr/>
        </p:nvSpPr>
        <p:spPr>
          <a:xfrm>
            <a:off x="96919" y="3042755"/>
            <a:ext cx="3633320" cy="1323439"/>
          </a:xfrm>
          <a:prstGeom prst="rect">
            <a:avLst/>
          </a:prstGeom>
          <a:noFill/>
        </p:spPr>
        <p:txBody>
          <a:bodyPr wrap="square" rtlCol="0">
            <a:spAutoFit/>
          </a:bodyPr>
          <a:lstStyle/>
          <a:p>
            <a:r>
              <a:rPr kumimoji="0" lang="en-US"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With </a:t>
            </a:r>
            <a:r>
              <a:rPr kumimoji="0" lang="hi-IN"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the help of Pratham </a:t>
            </a:r>
            <a:r>
              <a:rPr kumimoji="0" lang="en-US"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and Govt teams in (BH &amp; MP)</a:t>
            </a:r>
            <a:r>
              <a:rPr kumimoji="0" lang="hi-IN"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 batch-wise, short</a:t>
            </a:r>
            <a:r>
              <a:rPr kumimoji="0" lang="en-US"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 3-4 </a:t>
            </a:r>
            <a:r>
              <a:rPr kumimoji="0" lang="hi-IN"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hour training</a:t>
            </a:r>
            <a:r>
              <a:rPr kumimoji="0" lang="en-US"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 </a:t>
            </a:r>
            <a:r>
              <a:rPr kumimoji="0" lang="hi-IN"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sessions were held</a:t>
            </a:r>
            <a:r>
              <a:rPr kumimoji="0" lang="en-US" altLang="en-US" sz="2000" b="0" i="0" u="none" strike="noStrike" cap="none" normalizeH="0" baseline="0" dirty="0">
                <a:ln>
                  <a:noFill/>
                </a:ln>
                <a:solidFill>
                  <a:srgbClr val="000000"/>
                </a:solidFill>
                <a:effectLst/>
                <a:ea typeface="Arial" panose="020B0604020202020204" pitchFamily="34" charset="0"/>
                <a:cs typeface="Mangal" panose="02040503050203030202" pitchFamily="18" charset="0"/>
              </a:rPr>
              <a:t>:</a:t>
            </a:r>
            <a:endParaRPr kumimoji="0" lang="en-US" altLang="en-US" sz="2000" b="1" i="0" u="none" strike="noStrike" cap="none" normalizeH="0" baseline="0" dirty="0">
              <a:ln>
                <a:noFill/>
              </a:ln>
              <a:solidFill>
                <a:srgbClr val="000000"/>
              </a:solidFill>
              <a:effectLst/>
              <a:cs typeface="Mangal" panose="02040503050203030202" pitchFamily="18" charset="0"/>
            </a:endParaRPr>
          </a:p>
        </p:txBody>
      </p:sp>
      <p:sp>
        <p:nvSpPr>
          <p:cNvPr id="21" name="Oval 20">
            <a:extLst>
              <a:ext uri="{FF2B5EF4-FFF2-40B4-BE49-F238E27FC236}">
                <a16:creationId xmlns:a16="http://schemas.microsoft.com/office/drawing/2014/main" id="{64CA9162-CC88-27CB-86B1-82464158F9C5}"/>
              </a:ext>
            </a:extLst>
          </p:cNvPr>
          <p:cNvSpPr/>
          <p:nvPr/>
        </p:nvSpPr>
        <p:spPr>
          <a:xfrm>
            <a:off x="6207189" y="1126583"/>
            <a:ext cx="360000" cy="360000"/>
          </a:xfrm>
          <a:prstGeom prst="ellipse">
            <a:avLst/>
          </a:prstGeom>
          <a:solidFill>
            <a:schemeClr val="accent1">
              <a:lumMod val="20000"/>
              <a:lumOff val="80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1</a:t>
            </a:r>
          </a:p>
        </p:txBody>
      </p:sp>
      <p:sp>
        <p:nvSpPr>
          <p:cNvPr id="22" name="Oval 21">
            <a:extLst>
              <a:ext uri="{FF2B5EF4-FFF2-40B4-BE49-F238E27FC236}">
                <a16:creationId xmlns:a16="http://schemas.microsoft.com/office/drawing/2014/main" id="{E80CF04F-18F9-EEA5-437D-7F1289267A4A}"/>
              </a:ext>
            </a:extLst>
          </p:cNvPr>
          <p:cNvSpPr/>
          <p:nvPr/>
        </p:nvSpPr>
        <p:spPr>
          <a:xfrm>
            <a:off x="9081610" y="1126583"/>
            <a:ext cx="360000" cy="360000"/>
          </a:xfrm>
          <a:prstGeom prst="ellipse">
            <a:avLst/>
          </a:prstGeom>
          <a:solidFill>
            <a:schemeClr val="accent1">
              <a:lumMod val="20000"/>
              <a:lumOff val="80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2</a:t>
            </a:r>
          </a:p>
        </p:txBody>
      </p:sp>
      <p:sp>
        <p:nvSpPr>
          <p:cNvPr id="23" name="Oval 22">
            <a:extLst>
              <a:ext uri="{FF2B5EF4-FFF2-40B4-BE49-F238E27FC236}">
                <a16:creationId xmlns:a16="http://schemas.microsoft.com/office/drawing/2014/main" id="{ADEB50F2-63E9-9F71-9305-F663E75E34A0}"/>
              </a:ext>
            </a:extLst>
          </p:cNvPr>
          <p:cNvSpPr/>
          <p:nvPr/>
        </p:nvSpPr>
        <p:spPr>
          <a:xfrm>
            <a:off x="10290480" y="1126583"/>
            <a:ext cx="360000" cy="360000"/>
          </a:xfrm>
          <a:prstGeom prst="ellipse">
            <a:avLst/>
          </a:prstGeom>
          <a:solidFill>
            <a:schemeClr val="accent1">
              <a:lumMod val="20000"/>
              <a:lumOff val="80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3</a:t>
            </a:r>
          </a:p>
        </p:txBody>
      </p:sp>
      <p:sp>
        <p:nvSpPr>
          <p:cNvPr id="24" name="Oval 23">
            <a:extLst>
              <a:ext uri="{FF2B5EF4-FFF2-40B4-BE49-F238E27FC236}">
                <a16:creationId xmlns:a16="http://schemas.microsoft.com/office/drawing/2014/main" id="{DB01CFB1-FC62-25CE-63C5-7812ED4D1A74}"/>
              </a:ext>
            </a:extLst>
          </p:cNvPr>
          <p:cNvSpPr/>
          <p:nvPr/>
        </p:nvSpPr>
        <p:spPr>
          <a:xfrm>
            <a:off x="11677772" y="1126583"/>
            <a:ext cx="360000" cy="360000"/>
          </a:xfrm>
          <a:prstGeom prst="ellipse">
            <a:avLst/>
          </a:prstGeom>
          <a:solidFill>
            <a:schemeClr val="accent1">
              <a:lumMod val="20000"/>
              <a:lumOff val="80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4</a:t>
            </a:r>
          </a:p>
        </p:txBody>
      </p:sp>
    </p:spTree>
    <p:extLst>
      <p:ext uri="{BB962C8B-B14F-4D97-AF65-F5344CB8AC3E}">
        <p14:creationId xmlns:p14="http://schemas.microsoft.com/office/powerpoint/2010/main" val="72534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animBg="1"/>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D7C1867-02D3-5C60-AF26-4BEEDE493897}"/>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dirty="0">
                <a:solidFill>
                  <a:schemeClr val="tx2"/>
                </a:solidFill>
                <a:latin typeface="+mj-lt"/>
              </a:rPr>
              <a:t>Who were the summer camp volunteers? </a:t>
            </a:r>
            <a:r>
              <a:rPr lang="en-US" sz="3600" dirty="0">
                <a:solidFill>
                  <a:schemeClr val="tx2"/>
                </a:solidFill>
                <a:latin typeface="+mj-lt"/>
              </a:rPr>
              <a:t>|</a:t>
            </a:r>
            <a:r>
              <a:rPr lang="en-US" sz="2400" dirty="0">
                <a:solidFill>
                  <a:schemeClr val="tx2"/>
                </a:solidFill>
                <a:latin typeface="+mj-lt"/>
              </a:rPr>
              <a:t>Across the 3 states, different types of volunteers implemented the 6-week camp and had varying profiles …</a:t>
            </a: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6</a:t>
            </a:fld>
            <a:endParaRPr lang="en-US" dirty="0">
              <a:solidFill>
                <a:schemeClr val="tx1"/>
              </a:solidFill>
            </a:endParaRPr>
          </a:p>
        </p:txBody>
      </p:sp>
      <p:graphicFrame>
        <p:nvGraphicFramePr>
          <p:cNvPr id="2" name="Table 1">
            <a:extLst>
              <a:ext uri="{FF2B5EF4-FFF2-40B4-BE49-F238E27FC236}">
                <a16:creationId xmlns:a16="http://schemas.microsoft.com/office/drawing/2014/main" id="{2132BEA6-05B6-3B5A-9E4F-E38AFD07E120}"/>
              </a:ext>
            </a:extLst>
          </p:cNvPr>
          <p:cNvGraphicFramePr>
            <a:graphicFrameLocks noGrp="1"/>
          </p:cNvGraphicFramePr>
          <p:nvPr>
            <p:extLst>
              <p:ext uri="{D42A27DB-BD31-4B8C-83A1-F6EECF244321}">
                <p14:modId xmlns:p14="http://schemas.microsoft.com/office/powerpoint/2010/main" val="2966141487"/>
              </p:ext>
            </p:extLst>
          </p:nvPr>
        </p:nvGraphicFramePr>
        <p:xfrm>
          <a:off x="156009" y="1144519"/>
          <a:ext cx="4529890" cy="2926080"/>
        </p:xfrm>
        <a:graphic>
          <a:graphicData uri="http://schemas.openxmlformats.org/drawingml/2006/table">
            <a:tbl>
              <a:tblPr>
                <a:tableStyleId>{5C22544A-7EE6-4342-B048-85BDC9FD1C3A}</a:tableStyleId>
              </a:tblPr>
              <a:tblGrid>
                <a:gridCol w="2111526">
                  <a:extLst>
                    <a:ext uri="{9D8B030D-6E8A-4147-A177-3AD203B41FA5}">
                      <a16:colId xmlns:a16="http://schemas.microsoft.com/office/drawing/2014/main" val="3508568645"/>
                    </a:ext>
                  </a:extLst>
                </a:gridCol>
                <a:gridCol w="2418364">
                  <a:extLst>
                    <a:ext uri="{9D8B030D-6E8A-4147-A177-3AD203B41FA5}">
                      <a16:colId xmlns:a16="http://schemas.microsoft.com/office/drawing/2014/main" val="1959969578"/>
                    </a:ext>
                  </a:extLst>
                </a:gridCol>
              </a:tblGrid>
              <a:tr h="559998">
                <a:tc rowSpan="2">
                  <a:txBody>
                    <a:bodyPr/>
                    <a:lstStyle/>
                    <a:p>
                      <a:pPr algn="ctr" fontAlgn="ctr"/>
                      <a:r>
                        <a:rPr lang="en-IN" sz="1600" b="1" u="none" strike="noStrike" dirty="0">
                          <a:solidFill>
                            <a:schemeClr val="bg1"/>
                          </a:solidFill>
                          <a:effectLst/>
                          <a:latin typeface="+mn-lt"/>
                        </a:rPr>
                        <a:t>Age Group</a:t>
                      </a:r>
                      <a:br>
                        <a:rPr lang="en-IN" sz="1600" b="1" u="none" strike="noStrike" dirty="0">
                          <a:solidFill>
                            <a:schemeClr val="bg1"/>
                          </a:solidFill>
                          <a:effectLst/>
                          <a:latin typeface="+mn-lt"/>
                        </a:rPr>
                      </a:br>
                      <a:r>
                        <a:rPr lang="en-IN" sz="1600" b="1" u="none" strike="noStrike" dirty="0">
                          <a:solidFill>
                            <a:schemeClr val="bg1"/>
                          </a:solidFill>
                          <a:effectLst/>
                          <a:latin typeface="+mn-lt"/>
                        </a:rPr>
                        <a:t>(completed years)</a:t>
                      </a:r>
                      <a:endParaRPr lang="en-IN" sz="1600" b="1" i="0" u="none" strike="noStrike" dirty="0">
                        <a:solidFill>
                          <a:schemeClr val="bg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a:txBody>
                    <a:bodyPr/>
                    <a:lstStyle/>
                    <a:p>
                      <a:pPr algn="ctr"/>
                      <a:r>
                        <a:rPr lang="en-US" sz="1600" dirty="0">
                          <a:solidFill>
                            <a:schemeClr val="bg1"/>
                          </a:solidFill>
                        </a:rPr>
                        <a:t>Data from info uploaded on portal </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533103944"/>
                  </a:ext>
                </a:extLst>
              </a:tr>
              <a:tr h="324209">
                <a:tc vMerge="1">
                  <a:txBody>
                    <a:bodyPr/>
                    <a:lstStyle/>
                    <a:p>
                      <a:endParaRPr lang="en-US"/>
                    </a:p>
                  </a:txBody>
                  <a:tcPr/>
                </a:tc>
                <a:tc>
                  <a:txBody>
                    <a:bodyPr/>
                    <a:lstStyle/>
                    <a:p>
                      <a:pPr algn="ctr" fontAlgn="ctr"/>
                      <a:r>
                        <a:rPr lang="en-IN" sz="1600" b="1" u="none" strike="noStrike" dirty="0">
                          <a:solidFill>
                            <a:schemeClr val="bg1"/>
                          </a:solidFill>
                          <a:effectLst/>
                          <a:latin typeface="+mn-lt"/>
                        </a:rPr>
                        <a:t>Volunteers</a:t>
                      </a:r>
                      <a:endParaRPr lang="en-IN" sz="1600" b="1" i="0" u="none" strike="noStrike" dirty="0">
                        <a:solidFill>
                          <a:schemeClr val="bg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783396671"/>
                  </a:ext>
                </a:extLst>
              </a:tr>
              <a:tr h="324209">
                <a:tc>
                  <a:txBody>
                    <a:bodyPr/>
                    <a:lstStyle/>
                    <a:p>
                      <a:pPr algn="ctr" fontAlgn="ctr"/>
                      <a:r>
                        <a:rPr lang="en-IN" sz="1600" u="none" strike="noStrike" dirty="0">
                          <a:solidFill>
                            <a:schemeClr val="tx1"/>
                          </a:solidFill>
                          <a:effectLst/>
                          <a:latin typeface="+mn-lt"/>
                        </a:rPr>
                        <a:t>&lt;16 </a:t>
                      </a:r>
                      <a:r>
                        <a:rPr lang="en-IN" sz="1600" u="none" strike="noStrike" dirty="0" err="1">
                          <a:solidFill>
                            <a:schemeClr val="tx1"/>
                          </a:solidFill>
                          <a:effectLst/>
                          <a:latin typeface="+mn-lt"/>
                        </a:rPr>
                        <a:t>yrs</a:t>
                      </a:r>
                      <a:endParaRPr lang="en-IN" sz="1600" b="0" i="0" u="none" strike="noStrike" dirty="0">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15,660</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2651775275"/>
                  </a:ext>
                </a:extLst>
              </a:tr>
              <a:tr h="324209">
                <a:tc>
                  <a:txBody>
                    <a:bodyPr/>
                    <a:lstStyle/>
                    <a:p>
                      <a:pPr algn="ctr" fontAlgn="ctr"/>
                      <a:r>
                        <a:rPr lang="en-IN" sz="1600" u="none" strike="noStrike" dirty="0">
                          <a:solidFill>
                            <a:schemeClr val="tx1"/>
                          </a:solidFill>
                          <a:effectLst/>
                          <a:latin typeface="+mn-lt"/>
                        </a:rPr>
                        <a:t>16 to 20 </a:t>
                      </a:r>
                      <a:r>
                        <a:rPr lang="en-IN" sz="1600" u="none" strike="noStrike" dirty="0" err="1">
                          <a:solidFill>
                            <a:schemeClr val="tx1"/>
                          </a:solidFill>
                          <a:effectLst/>
                          <a:latin typeface="+mn-lt"/>
                        </a:rPr>
                        <a:t>yrs</a:t>
                      </a:r>
                      <a:endParaRPr lang="en-IN" sz="1600" b="0" i="0" u="none" strike="noStrike" dirty="0">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1,09,399</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2748091722"/>
                  </a:ext>
                </a:extLst>
              </a:tr>
              <a:tr h="324209">
                <a:tc>
                  <a:txBody>
                    <a:bodyPr/>
                    <a:lstStyle/>
                    <a:p>
                      <a:pPr algn="ctr" fontAlgn="ctr"/>
                      <a:r>
                        <a:rPr lang="en-IN" sz="1600" u="none" strike="noStrike" dirty="0">
                          <a:solidFill>
                            <a:schemeClr val="tx1"/>
                          </a:solidFill>
                          <a:effectLst/>
                          <a:latin typeface="+mn-lt"/>
                        </a:rPr>
                        <a:t>21 to 25 </a:t>
                      </a:r>
                      <a:r>
                        <a:rPr lang="en-IN" sz="1600" u="none" strike="noStrike" dirty="0" err="1">
                          <a:solidFill>
                            <a:schemeClr val="tx1"/>
                          </a:solidFill>
                          <a:effectLst/>
                          <a:latin typeface="+mn-lt"/>
                        </a:rPr>
                        <a:t>yrs</a:t>
                      </a:r>
                      <a:endParaRPr lang="en-IN" sz="1600" b="0" i="0" u="none" strike="noStrike" dirty="0">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49,919</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4225451103"/>
                  </a:ext>
                </a:extLst>
              </a:tr>
              <a:tr h="324209">
                <a:tc>
                  <a:txBody>
                    <a:bodyPr/>
                    <a:lstStyle/>
                    <a:p>
                      <a:pPr algn="ctr" fontAlgn="ctr"/>
                      <a:r>
                        <a:rPr lang="en-IN" sz="1600" u="none" strike="noStrike" dirty="0">
                          <a:solidFill>
                            <a:schemeClr val="tx1"/>
                          </a:solidFill>
                          <a:effectLst/>
                          <a:latin typeface="+mn-lt"/>
                        </a:rPr>
                        <a:t>26 to 30 </a:t>
                      </a:r>
                      <a:r>
                        <a:rPr lang="en-IN" sz="1600" u="none" strike="noStrike" dirty="0" err="1">
                          <a:solidFill>
                            <a:schemeClr val="tx1"/>
                          </a:solidFill>
                          <a:effectLst/>
                          <a:latin typeface="+mn-lt"/>
                        </a:rPr>
                        <a:t>yrs</a:t>
                      </a:r>
                      <a:endParaRPr lang="en-IN" sz="1600" b="0" i="0" u="none" strike="noStrike" dirty="0">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33,179</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213268478"/>
                  </a:ext>
                </a:extLst>
              </a:tr>
              <a:tr h="324209">
                <a:tc>
                  <a:txBody>
                    <a:bodyPr/>
                    <a:lstStyle/>
                    <a:p>
                      <a:pPr algn="ctr" fontAlgn="ctr"/>
                      <a:r>
                        <a:rPr lang="en-IN" sz="1600" u="none" strike="noStrike">
                          <a:solidFill>
                            <a:schemeClr val="tx1"/>
                          </a:solidFill>
                          <a:effectLst/>
                          <a:latin typeface="+mn-lt"/>
                        </a:rPr>
                        <a:t>31 to 35 yrs</a:t>
                      </a:r>
                      <a:endParaRPr lang="en-IN" sz="1600" b="0" i="0" u="none" strike="noStrike">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27,158</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2249014916"/>
                  </a:ext>
                </a:extLst>
              </a:tr>
              <a:tr h="324209">
                <a:tc>
                  <a:txBody>
                    <a:bodyPr/>
                    <a:lstStyle/>
                    <a:p>
                      <a:pPr algn="ctr" fontAlgn="ctr"/>
                      <a:r>
                        <a:rPr lang="en-IN" sz="1600" u="none" strike="noStrike" dirty="0">
                          <a:solidFill>
                            <a:schemeClr val="tx1"/>
                          </a:solidFill>
                          <a:effectLst/>
                          <a:latin typeface="+mn-lt"/>
                        </a:rPr>
                        <a:t>&gt;35 </a:t>
                      </a:r>
                      <a:r>
                        <a:rPr lang="en-IN" sz="1600" u="none" strike="noStrike" dirty="0" err="1">
                          <a:solidFill>
                            <a:schemeClr val="tx1"/>
                          </a:solidFill>
                          <a:effectLst/>
                          <a:latin typeface="+mn-lt"/>
                        </a:rPr>
                        <a:t>yrs</a:t>
                      </a:r>
                      <a:endParaRPr lang="en-IN" sz="1600" b="0" i="0" u="none" strike="noStrike" dirty="0">
                        <a:solidFill>
                          <a:schemeClr val="tx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tc>
                  <a:txBody>
                    <a:bodyPr/>
                    <a:lstStyle/>
                    <a:p>
                      <a:pPr algn="ctr" fontAlgn="ctr"/>
                      <a:r>
                        <a:rPr lang="en-IN" sz="1600" b="0" i="0" u="none" strike="noStrike" dirty="0">
                          <a:solidFill>
                            <a:schemeClr val="tx1"/>
                          </a:solidFill>
                          <a:effectLst/>
                          <a:latin typeface="+mn-lt"/>
                        </a:rPr>
                        <a:t>45,531</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65000"/>
                        <a:lumOff val="35000"/>
                      </a:schemeClr>
                    </a:solidFill>
                  </a:tcPr>
                </a:tc>
                <a:extLst>
                  <a:ext uri="{0D108BD9-81ED-4DB2-BD59-A6C34878D82A}">
                    <a16:rowId xmlns:a16="http://schemas.microsoft.com/office/drawing/2014/main" val="2029025647"/>
                  </a:ext>
                </a:extLst>
              </a:tr>
            </a:tbl>
          </a:graphicData>
        </a:graphic>
      </p:graphicFrame>
      <p:graphicFrame>
        <p:nvGraphicFramePr>
          <p:cNvPr id="3" name="Chart 2">
            <a:extLst>
              <a:ext uri="{FF2B5EF4-FFF2-40B4-BE49-F238E27FC236}">
                <a16:creationId xmlns:a16="http://schemas.microsoft.com/office/drawing/2014/main" id="{133C1B68-4B2D-3D49-E053-5F147A640BFA}"/>
              </a:ext>
            </a:extLst>
          </p:cNvPr>
          <p:cNvGraphicFramePr>
            <a:graphicFrameLocks/>
          </p:cNvGraphicFramePr>
          <p:nvPr>
            <p:extLst>
              <p:ext uri="{D42A27DB-BD31-4B8C-83A1-F6EECF244321}">
                <p14:modId xmlns:p14="http://schemas.microsoft.com/office/powerpoint/2010/main" val="788353050"/>
              </p:ext>
            </p:extLst>
          </p:nvPr>
        </p:nvGraphicFramePr>
        <p:xfrm>
          <a:off x="4791918" y="1144520"/>
          <a:ext cx="4656881" cy="399048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78C83F50-52CF-397A-29AA-9F97BD4CB959}"/>
              </a:ext>
            </a:extLst>
          </p:cNvPr>
          <p:cNvSpPr txBox="1"/>
          <p:nvPr/>
        </p:nvSpPr>
        <p:spPr>
          <a:xfrm>
            <a:off x="180474" y="5358655"/>
            <a:ext cx="11744826"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t>Overall, </a:t>
            </a:r>
            <a:r>
              <a:rPr lang="en-US" sz="2000" b="1" dirty="0"/>
              <a:t>male-female split was almost 50-50</a:t>
            </a:r>
            <a:r>
              <a:rPr lang="en-US" sz="2000" dirty="0"/>
              <a:t> but in Bihar &amp; UP, 58% of volunteers were female volunteers.</a:t>
            </a:r>
          </a:p>
          <a:p>
            <a:pPr marL="342900" indent="-342900" algn="just">
              <a:buFont typeface="Arial" panose="020B0604020202020204" pitchFamily="34" charset="0"/>
              <a:buChar char="•"/>
            </a:pPr>
            <a:endParaRPr lang="en-US" sz="1000" dirty="0"/>
          </a:p>
          <a:p>
            <a:pPr marL="342900" indent="-342900" algn="just">
              <a:buFont typeface="Arial" panose="020B0604020202020204" pitchFamily="34" charset="0"/>
              <a:buChar char="•"/>
            </a:pPr>
            <a:r>
              <a:rPr lang="en-US" sz="2000" dirty="0"/>
              <a:t>A typical volunteer was </a:t>
            </a:r>
            <a:r>
              <a:rPr lang="en-US" sz="2000" b="1" dirty="0"/>
              <a:t>female, age between 16-20 years &amp; studied or is studying in  high school. </a:t>
            </a:r>
          </a:p>
          <a:p>
            <a:pPr marL="342900" indent="-342900" algn="just">
              <a:buFont typeface="Arial" panose="020B0604020202020204" pitchFamily="34" charset="0"/>
              <a:buChar char="•"/>
            </a:pPr>
            <a:endParaRPr lang="en-US" sz="1000" dirty="0"/>
          </a:p>
          <a:p>
            <a:pPr marL="342900" indent="-342900" algn="just">
              <a:buFont typeface="Arial" panose="020B0604020202020204" pitchFamily="34" charset="0"/>
              <a:buChar char="•"/>
            </a:pPr>
            <a:r>
              <a:rPr lang="en-US" sz="2000" dirty="0"/>
              <a:t>60% of volunteers were currently studying and 88% had access to a smartphone during the campaign.</a:t>
            </a:r>
          </a:p>
        </p:txBody>
      </p:sp>
      <p:graphicFrame>
        <p:nvGraphicFramePr>
          <p:cNvPr id="5" name="Table 4">
            <a:extLst>
              <a:ext uri="{FF2B5EF4-FFF2-40B4-BE49-F238E27FC236}">
                <a16:creationId xmlns:a16="http://schemas.microsoft.com/office/drawing/2014/main" id="{CD979D36-93F4-CB47-0EAA-498673920CCD}"/>
              </a:ext>
            </a:extLst>
          </p:cNvPr>
          <p:cNvGraphicFramePr>
            <a:graphicFrameLocks noGrp="1"/>
          </p:cNvGraphicFramePr>
          <p:nvPr>
            <p:extLst>
              <p:ext uri="{D42A27DB-BD31-4B8C-83A1-F6EECF244321}">
                <p14:modId xmlns:p14="http://schemas.microsoft.com/office/powerpoint/2010/main" val="2598216446"/>
              </p:ext>
            </p:extLst>
          </p:nvPr>
        </p:nvGraphicFramePr>
        <p:xfrm>
          <a:off x="9530353" y="1144518"/>
          <a:ext cx="2394947" cy="3990482"/>
        </p:xfrm>
        <a:graphic>
          <a:graphicData uri="http://schemas.openxmlformats.org/drawingml/2006/table">
            <a:tbl>
              <a:tblPr>
                <a:tableStyleId>{5C22544A-7EE6-4342-B048-85BDC9FD1C3A}</a:tableStyleId>
              </a:tblPr>
              <a:tblGrid>
                <a:gridCol w="1124947">
                  <a:extLst>
                    <a:ext uri="{9D8B030D-6E8A-4147-A177-3AD203B41FA5}">
                      <a16:colId xmlns:a16="http://schemas.microsoft.com/office/drawing/2014/main" val="420642208"/>
                    </a:ext>
                  </a:extLst>
                </a:gridCol>
                <a:gridCol w="1270000">
                  <a:extLst>
                    <a:ext uri="{9D8B030D-6E8A-4147-A177-3AD203B41FA5}">
                      <a16:colId xmlns:a16="http://schemas.microsoft.com/office/drawing/2014/main" val="2888100806"/>
                    </a:ext>
                  </a:extLst>
                </a:gridCol>
              </a:tblGrid>
              <a:tr h="1245697">
                <a:tc>
                  <a:txBody>
                    <a:bodyPr/>
                    <a:lstStyle/>
                    <a:p>
                      <a:pPr algn="ctr" fontAlgn="ctr"/>
                      <a:r>
                        <a:rPr lang="en-IN" sz="1600" b="1" u="none" strike="noStrike" dirty="0">
                          <a:solidFill>
                            <a:schemeClr val="bg1"/>
                          </a:solidFill>
                          <a:effectLst/>
                        </a:rPr>
                        <a:t>Location</a:t>
                      </a:r>
                      <a:endParaRPr lang="en-IN" sz="1600" b="1" i="0" u="none" strike="noStrike" dirty="0">
                        <a:solidFill>
                          <a:schemeClr val="bg1"/>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a:txBody>
                    <a:bodyPr/>
                    <a:lstStyle/>
                    <a:p>
                      <a:pPr algn="ctr" fontAlgn="ctr"/>
                      <a:r>
                        <a:rPr lang="en-IN" sz="1600" b="1" u="none" strike="noStrike" dirty="0">
                          <a:solidFill>
                            <a:schemeClr val="bg1"/>
                          </a:solidFill>
                          <a:effectLst/>
                        </a:rPr>
                        <a:t>% Currently studying</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507064525"/>
                  </a:ext>
                </a:extLst>
              </a:tr>
              <a:tr h="808364">
                <a:tc>
                  <a:txBody>
                    <a:bodyPr/>
                    <a:lstStyle/>
                    <a:p>
                      <a:pPr algn="ctr" fontAlgn="ctr"/>
                      <a:r>
                        <a:rPr lang="en-IN" sz="1600" u="none" strike="noStrike" dirty="0">
                          <a:effectLst/>
                        </a:rPr>
                        <a:t>UP</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en-IN" sz="1600" u="none" strike="noStrike" dirty="0">
                          <a:effectLst/>
                        </a:rPr>
                        <a:t>82%</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63258486"/>
                  </a:ext>
                </a:extLst>
              </a:tr>
              <a:tr h="688044">
                <a:tc>
                  <a:txBody>
                    <a:bodyPr/>
                    <a:lstStyle/>
                    <a:p>
                      <a:pPr algn="ctr" fontAlgn="ctr"/>
                      <a:r>
                        <a:rPr lang="en-IN" sz="1600" u="none" strike="noStrike" dirty="0">
                          <a:effectLst/>
                        </a:rPr>
                        <a:t>Bihar</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en-IN" sz="1600" u="none" strike="noStrike" dirty="0">
                          <a:effectLst/>
                        </a:rPr>
                        <a:t>49%</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529652147"/>
                  </a:ext>
                </a:extLst>
              </a:tr>
              <a:tr h="560333">
                <a:tc>
                  <a:txBody>
                    <a:bodyPr/>
                    <a:lstStyle/>
                    <a:p>
                      <a:pPr algn="ctr" fontAlgn="ctr"/>
                      <a:r>
                        <a:rPr lang="en-IN" sz="1600" u="none" strike="noStrike" dirty="0">
                          <a:effectLst/>
                        </a:rPr>
                        <a:t>MP</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fontAlgn="ctr"/>
                      <a:r>
                        <a:rPr lang="en-IN" sz="1600" u="none" strike="noStrike" dirty="0">
                          <a:effectLst/>
                        </a:rPr>
                        <a:t>55%</a:t>
                      </a:r>
                      <a:endParaRPr lang="en-IN" sz="1600" b="0"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17543583"/>
                  </a:ext>
                </a:extLst>
              </a:tr>
              <a:tr h="688044">
                <a:tc>
                  <a:txBody>
                    <a:bodyPr/>
                    <a:lstStyle/>
                    <a:p>
                      <a:pPr algn="ctr" fontAlgn="ctr"/>
                      <a:r>
                        <a:rPr lang="en-IN" sz="1600" b="1" u="none" strike="noStrike" dirty="0">
                          <a:effectLst/>
                        </a:rPr>
                        <a:t>Overall</a:t>
                      </a:r>
                      <a:endParaRPr lang="en-IN" sz="1600" b="1"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en-IN" sz="1600" b="1" u="none" strike="noStrike" dirty="0">
                          <a:effectLst/>
                        </a:rPr>
                        <a:t>60%</a:t>
                      </a:r>
                      <a:endParaRPr lang="en-IN" sz="1600" b="1" i="0" u="none" strike="noStrike" dirty="0">
                        <a:solidFill>
                          <a:srgbClr val="000000"/>
                        </a:solidFill>
                        <a:effectLst/>
                        <a:latin typeface="Calibri" panose="020F050202020403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98728842"/>
                  </a:ext>
                </a:extLst>
              </a:tr>
            </a:tbl>
          </a:graphicData>
        </a:graphic>
      </p:graphicFrame>
      <p:graphicFrame>
        <p:nvGraphicFramePr>
          <p:cNvPr id="6" name="Table 5">
            <a:extLst>
              <a:ext uri="{FF2B5EF4-FFF2-40B4-BE49-F238E27FC236}">
                <a16:creationId xmlns:a16="http://schemas.microsoft.com/office/drawing/2014/main" id="{0B679604-281F-16AD-F06F-5784A56DA099}"/>
              </a:ext>
            </a:extLst>
          </p:cNvPr>
          <p:cNvGraphicFramePr>
            <a:graphicFrameLocks noGrp="1"/>
          </p:cNvGraphicFramePr>
          <p:nvPr>
            <p:extLst>
              <p:ext uri="{D42A27DB-BD31-4B8C-83A1-F6EECF244321}">
                <p14:modId xmlns:p14="http://schemas.microsoft.com/office/powerpoint/2010/main" val="3414026796"/>
              </p:ext>
            </p:extLst>
          </p:nvPr>
        </p:nvGraphicFramePr>
        <p:xfrm>
          <a:off x="156008" y="4114788"/>
          <a:ext cx="4529889" cy="1036320"/>
        </p:xfrm>
        <a:graphic>
          <a:graphicData uri="http://schemas.openxmlformats.org/drawingml/2006/table">
            <a:tbl>
              <a:tblPr>
                <a:tableStyleId>{5C22544A-7EE6-4342-B048-85BDC9FD1C3A}</a:tableStyleId>
              </a:tblPr>
              <a:tblGrid>
                <a:gridCol w="1072973">
                  <a:extLst>
                    <a:ext uri="{9D8B030D-6E8A-4147-A177-3AD203B41FA5}">
                      <a16:colId xmlns:a16="http://schemas.microsoft.com/office/drawing/2014/main" val="3508568645"/>
                    </a:ext>
                  </a:extLst>
                </a:gridCol>
                <a:gridCol w="698643">
                  <a:extLst>
                    <a:ext uri="{9D8B030D-6E8A-4147-A177-3AD203B41FA5}">
                      <a16:colId xmlns:a16="http://schemas.microsoft.com/office/drawing/2014/main" val="1379815074"/>
                    </a:ext>
                  </a:extLst>
                </a:gridCol>
                <a:gridCol w="1010819">
                  <a:extLst>
                    <a:ext uri="{9D8B030D-6E8A-4147-A177-3AD203B41FA5}">
                      <a16:colId xmlns:a16="http://schemas.microsoft.com/office/drawing/2014/main" val="2056792735"/>
                    </a:ext>
                  </a:extLst>
                </a:gridCol>
                <a:gridCol w="1747454">
                  <a:extLst>
                    <a:ext uri="{9D8B030D-6E8A-4147-A177-3AD203B41FA5}">
                      <a16:colId xmlns:a16="http://schemas.microsoft.com/office/drawing/2014/main" val="1959969578"/>
                    </a:ext>
                  </a:extLst>
                </a:gridCol>
              </a:tblGrid>
              <a:tr h="140526">
                <a:tc gridSpan="4">
                  <a:txBody>
                    <a:bodyPr/>
                    <a:lstStyle/>
                    <a:p>
                      <a:pPr algn="ctr" fontAlgn="ctr"/>
                      <a:r>
                        <a:rPr lang="en-IN" sz="1600" b="0" i="0" u="none" strike="noStrike" dirty="0">
                          <a:solidFill>
                            <a:schemeClr val="bg1"/>
                          </a:solidFill>
                          <a:effectLst/>
                          <a:latin typeface="+mn-lt"/>
                        </a:rPr>
                        <a:t>%  Total volunteers who uploaded profile</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hMerge="1">
                  <a:txBody>
                    <a:bodyPr/>
                    <a:lstStyle/>
                    <a:p>
                      <a:pPr algn="ctr" fontAlgn="ctr"/>
                      <a:r>
                        <a:rPr lang="en-IN" sz="1600" b="0" i="0" u="none" strike="noStrike" dirty="0">
                          <a:solidFill>
                            <a:schemeClr val="bg1"/>
                          </a:solidFill>
                          <a:effectLst/>
                          <a:latin typeface="+mn-lt"/>
                        </a:rPr>
                        <a:t>%  Total volunteers who uploaded profile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3103944"/>
                  </a:ext>
                </a:extLst>
              </a:tr>
              <a:tr h="153301">
                <a:tc>
                  <a:txBody>
                    <a:bodyPr/>
                    <a:lstStyle/>
                    <a:p>
                      <a:endParaRPr lang="en-US"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a:txBody>
                    <a:bodyPr/>
                    <a:lstStyle/>
                    <a:p>
                      <a:pPr algn="ctr" fontAlgn="ctr"/>
                      <a:r>
                        <a:rPr lang="en-IN" sz="1600" b="1" u="none" strike="noStrike" dirty="0">
                          <a:solidFill>
                            <a:schemeClr val="bg1"/>
                          </a:solidFill>
                          <a:effectLst/>
                          <a:latin typeface="+mn-lt"/>
                        </a:rPr>
                        <a:t>Male</a:t>
                      </a:r>
                      <a:endParaRPr lang="en-IN" sz="1600" b="1" i="0" u="none" strike="noStrike" dirty="0">
                        <a:solidFill>
                          <a:schemeClr val="bg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a:txBody>
                    <a:bodyPr/>
                    <a:lstStyle/>
                    <a:p>
                      <a:pPr algn="ctr" fontAlgn="ctr"/>
                      <a:r>
                        <a:rPr lang="en-IN" sz="1600" b="1" u="none" strike="noStrike" dirty="0">
                          <a:solidFill>
                            <a:schemeClr val="bg1"/>
                          </a:solidFill>
                          <a:effectLst/>
                          <a:latin typeface="+mn-lt"/>
                        </a:rPr>
                        <a:t>Female</a:t>
                      </a:r>
                      <a:endParaRPr lang="en-IN" sz="1600" b="1" i="0" u="none" strike="noStrike" dirty="0">
                        <a:solidFill>
                          <a:schemeClr val="bg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tc>
                  <a:txBody>
                    <a:bodyPr/>
                    <a:lstStyle/>
                    <a:p>
                      <a:pPr algn="ctr" fontAlgn="ctr"/>
                      <a:r>
                        <a:rPr lang="en-IN" sz="1600" b="1" u="none" strike="noStrike" dirty="0">
                          <a:solidFill>
                            <a:schemeClr val="bg1"/>
                          </a:solidFill>
                          <a:effectLst/>
                          <a:latin typeface="+mn-lt"/>
                        </a:rPr>
                        <a:t>Volunteers</a:t>
                      </a:r>
                      <a:endParaRPr lang="en-IN" sz="1600" b="1" i="0" u="none" strike="noStrike" dirty="0">
                        <a:solidFill>
                          <a:schemeClr val="bg1"/>
                        </a:solidFill>
                        <a:effectLst/>
                        <a:latin typeface="+mn-lt"/>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783396671"/>
                  </a:ext>
                </a:extLst>
              </a:tr>
              <a:tr h="140526">
                <a:tc>
                  <a:txBody>
                    <a:bodyPr/>
                    <a:lstStyle/>
                    <a:p>
                      <a:pPr algn="ctr" fontAlgn="ctr"/>
                      <a:r>
                        <a:rPr lang="en-IN" sz="1600" b="1" i="0" u="none" strike="noStrike" dirty="0">
                          <a:solidFill>
                            <a:srgbClr val="000000"/>
                          </a:solidFill>
                          <a:effectLst/>
                          <a:latin typeface="+mn-lt"/>
                        </a:rPr>
                        <a:t>Overall</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en-IN" sz="1600" b="1" i="0" u="none" strike="noStrike" dirty="0">
                          <a:solidFill>
                            <a:srgbClr val="000000"/>
                          </a:solidFill>
                          <a:effectLst/>
                          <a:latin typeface="+mn-lt"/>
                        </a:rPr>
                        <a:t>49%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en-IN" sz="1600" b="1" i="0" u="none" strike="noStrike" dirty="0">
                          <a:solidFill>
                            <a:srgbClr val="000000"/>
                          </a:solidFill>
                          <a:effectLst/>
                          <a:latin typeface="+mn-lt"/>
                        </a:rPr>
                        <a:t>51%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en-IN" sz="1600" b="1" i="0" u="none" strike="noStrike" dirty="0">
                          <a:solidFill>
                            <a:srgbClr val="000000"/>
                          </a:solidFill>
                          <a:effectLst/>
                          <a:latin typeface="+mn-lt"/>
                        </a:rPr>
                        <a:t>280,846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17778811"/>
                  </a:ext>
                </a:extLst>
              </a:tr>
            </a:tbl>
          </a:graphicData>
        </a:graphic>
      </p:graphicFrame>
      <p:sp>
        <p:nvSpPr>
          <p:cNvPr id="9" name="Right Brace 8">
            <a:extLst>
              <a:ext uri="{FF2B5EF4-FFF2-40B4-BE49-F238E27FC236}">
                <a16:creationId xmlns:a16="http://schemas.microsoft.com/office/drawing/2014/main" id="{1E09380F-6A6A-B295-9E38-8C26B53012BB}"/>
              </a:ext>
            </a:extLst>
          </p:cNvPr>
          <p:cNvSpPr/>
          <p:nvPr/>
        </p:nvSpPr>
        <p:spPr>
          <a:xfrm rot="16200000">
            <a:off x="6752478" y="1694183"/>
            <a:ext cx="369331" cy="2307122"/>
          </a:xfrm>
          <a:prstGeom prst="rightBrac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D2B7484F-0E3B-8A8B-3043-999D1B1D0424}"/>
              </a:ext>
            </a:extLst>
          </p:cNvPr>
          <p:cNvSpPr txBox="1"/>
          <p:nvPr/>
        </p:nvSpPr>
        <p:spPr>
          <a:xfrm>
            <a:off x="6110762" y="2349555"/>
            <a:ext cx="1516284" cy="369332"/>
          </a:xfrm>
          <a:prstGeom prst="rect">
            <a:avLst/>
          </a:prstGeom>
          <a:noFill/>
        </p:spPr>
        <p:txBody>
          <a:bodyPr wrap="square" rtlCol="0">
            <a:spAutoFit/>
          </a:bodyPr>
          <a:lstStyle/>
          <a:p>
            <a:pPr algn="ctr"/>
            <a:r>
              <a:rPr lang="en-US" i="1" dirty="0"/>
              <a:t>High school</a:t>
            </a:r>
          </a:p>
        </p:txBody>
      </p:sp>
    </p:spTree>
    <p:extLst>
      <p:ext uri="{BB962C8B-B14F-4D97-AF65-F5344CB8AC3E}">
        <p14:creationId xmlns:p14="http://schemas.microsoft.com/office/powerpoint/2010/main" val="123107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9"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a:extLst>
              <a:ext uri="{FF2B5EF4-FFF2-40B4-BE49-F238E27FC236}">
                <a16:creationId xmlns:a16="http://schemas.microsoft.com/office/drawing/2014/main" id="{06B58FF4-0F15-C77D-41B7-F53D63A10FC2}"/>
              </a:ext>
            </a:extLst>
          </p:cNvPr>
          <p:cNvCxnSpPr>
            <a:cxnSpLocks/>
            <a:stCxn id="27" idx="0"/>
            <a:endCxn id="25" idx="2"/>
          </p:cNvCxnSpPr>
          <p:nvPr/>
        </p:nvCxnSpPr>
        <p:spPr>
          <a:xfrm>
            <a:off x="3023559" y="2994713"/>
            <a:ext cx="6432669"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19286FE-8535-B4F5-EA50-B4CDB6437CA0}"/>
              </a:ext>
            </a:extLst>
          </p:cNvPr>
          <p:cNvCxnSpPr>
            <a:stCxn id="14" idx="0"/>
            <a:endCxn id="22" idx="2"/>
          </p:cNvCxnSpPr>
          <p:nvPr/>
        </p:nvCxnSpPr>
        <p:spPr>
          <a:xfrm>
            <a:off x="2763069" y="1710563"/>
            <a:ext cx="6256364" cy="24625"/>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What was the reach &amp; coverage ?| </a:t>
            </a:r>
            <a:r>
              <a:rPr lang="en-US" sz="2400" kern="100" dirty="0">
                <a:solidFill>
                  <a:schemeClr val="tx2"/>
                </a:solidFill>
                <a:effectLst/>
                <a:latin typeface="+mj-lt"/>
                <a:ea typeface="Calibri" panose="020F0502020204030204" pitchFamily="34" charset="0"/>
                <a:cs typeface="Mangal" panose="02040503050203030202" pitchFamily="18" charset="0"/>
              </a:rPr>
              <a:t>Mor</a:t>
            </a:r>
            <a:r>
              <a:rPr lang="en-US" sz="2400" kern="100" dirty="0">
                <a:solidFill>
                  <a:schemeClr val="tx2"/>
                </a:solidFill>
                <a:latin typeface="+mj-lt"/>
                <a:ea typeface="Calibri" panose="020F0502020204030204" pitchFamily="34" charset="0"/>
                <a:cs typeface="Mangal" panose="02040503050203030202" pitchFamily="18" charset="0"/>
              </a:rPr>
              <a:t>e than 300,000 volunteers participated in the summer camp activities and worked with 3.4 million children across 3 states</a:t>
            </a:r>
            <a:endParaRPr lang="en-US" sz="2400" i="1" dirty="0">
              <a:solidFill>
                <a:schemeClr val="tx2"/>
              </a:solidFill>
              <a:latin typeface="+mj-lt"/>
            </a:endParaRP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7</a:t>
            </a:fld>
            <a:endParaRPr lang="en-US" dirty="0">
              <a:solidFill>
                <a:schemeClr val="tx1"/>
              </a:solidFill>
            </a:endParaRPr>
          </a:p>
        </p:txBody>
      </p:sp>
      <p:graphicFrame>
        <p:nvGraphicFramePr>
          <p:cNvPr id="11" name="Table 80">
            <a:extLst>
              <a:ext uri="{FF2B5EF4-FFF2-40B4-BE49-F238E27FC236}">
                <a16:creationId xmlns:a16="http://schemas.microsoft.com/office/drawing/2014/main" id="{5CC2CF76-B56A-C30A-530E-F21944454247}"/>
              </a:ext>
            </a:extLst>
          </p:cNvPr>
          <p:cNvGraphicFramePr>
            <a:graphicFrameLocks noGrp="1"/>
          </p:cNvGraphicFramePr>
          <p:nvPr>
            <p:extLst>
              <p:ext uri="{D42A27DB-BD31-4B8C-83A1-F6EECF244321}">
                <p14:modId xmlns:p14="http://schemas.microsoft.com/office/powerpoint/2010/main" val="891097158"/>
              </p:ext>
            </p:extLst>
          </p:nvPr>
        </p:nvGraphicFramePr>
        <p:xfrm>
          <a:off x="235265" y="3665581"/>
          <a:ext cx="8756739" cy="2438400"/>
        </p:xfrm>
        <a:graphic>
          <a:graphicData uri="http://schemas.openxmlformats.org/drawingml/2006/table">
            <a:tbl>
              <a:tblPr firstRow="1" bandRow="1">
                <a:tableStyleId>{5C22544A-7EE6-4342-B048-85BDC9FD1C3A}</a:tableStyleId>
              </a:tblPr>
              <a:tblGrid>
                <a:gridCol w="3380150">
                  <a:extLst>
                    <a:ext uri="{9D8B030D-6E8A-4147-A177-3AD203B41FA5}">
                      <a16:colId xmlns:a16="http://schemas.microsoft.com/office/drawing/2014/main" val="1763822111"/>
                    </a:ext>
                  </a:extLst>
                </a:gridCol>
                <a:gridCol w="2242700">
                  <a:extLst>
                    <a:ext uri="{9D8B030D-6E8A-4147-A177-3AD203B41FA5}">
                      <a16:colId xmlns:a16="http://schemas.microsoft.com/office/drawing/2014/main" val="2758931976"/>
                    </a:ext>
                  </a:extLst>
                </a:gridCol>
                <a:gridCol w="1955567">
                  <a:extLst>
                    <a:ext uri="{9D8B030D-6E8A-4147-A177-3AD203B41FA5}">
                      <a16:colId xmlns:a16="http://schemas.microsoft.com/office/drawing/2014/main" val="2753993111"/>
                    </a:ext>
                  </a:extLst>
                </a:gridCol>
                <a:gridCol w="1178322">
                  <a:extLst>
                    <a:ext uri="{9D8B030D-6E8A-4147-A177-3AD203B41FA5}">
                      <a16:colId xmlns:a16="http://schemas.microsoft.com/office/drawing/2014/main" val="305689773"/>
                    </a:ext>
                  </a:extLst>
                </a:gridCol>
              </a:tblGrid>
              <a:tr h="162174">
                <a:tc>
                  <a:txBody>
                    <a:bodyPr/>
                    <a:lstStyle/>
                    <a:p>
                      <a:pPr algn="ctr"/>
                      <a:r>
                        <a:rPr lang="en-US" sz="2000" dirty="0">
                          <a:solidFill>
                            <a:schemeClr val="bg1"/>
                          </a:solidFill>
                        </a:rPr>
                        <a:t>KEY FIGURES</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1">
                        <a:lumMod val="65000"/>
                        <a:lumOff val="35000"/>
                      </a:schemeClr>
                    </a:solidFill>
                  </a:tcPr>
                </a:tc>
                <a:tc>
                  <a:txBody>
                    <a:bodyPr/>
                    <a:lstStyle/>
                    <a:p>
                      <a:pPr algn="ctr"/>
                      <a:r>
                        <a:rPr lang="en-US" sz="2000" dirty="0">
                          <a:solidFill>
                            <a:schemeClr val="bg1"/>
                          </a:solidFill>
                        </a:rPr>
                        <a:t>MADHYA PRADESH</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1">
                        <a:lumMod val="65000"/>
                        <a:lumOff val="35000"/>
                      </a:schemeClr>
                    </a:solidFill>
                  </a:tcPr>
                </a:tc>
                <a:tc>
                  <a:txBody>
                    <a:bodyPr/>
                    <a:lstStyle/>
                    <a:p>
                      <a:pPr algn="ctr"/>
                      <a:r>
                        <a:rPr lang="en-US" sz="2000" dirty="0">
                          <a:solidFill>
                            <a:schemeClr val="bg1"/>
                          </a:solidFill>
                        </a:rPr>
                        <a:t>UTTAR PRADESH</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1">
                        <a:lumMod val="65000"/>
                        <a:lumOff val="35000"/>
                      </a:schemeClr>
                    </a:solidFill>
                  </a:tcPr>
                </a:tc>
                <a:tc>
                  <a:txBody>
                    <a:bodyPr/>
                    <a:lstStyle/>
                    <a:p>
                      <a:pPr algn="ctr"/>
                      <a:r>
                        <a:rPr lang="en-US" sz="2000" dirty="0">
                          <a:solidFill>
                            <a:schemeClr val="bg1"/>
                          </a:solidFill>
                        </a:rPr>
                        <a:t>BIHAR</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618602584"/>
                  </a:ext>
                </a:extLst>
              </a:tr>
              <a:tr h="162174">
                <a:tc>
                  <a:txBody>
                    <a:bodyPr/>
                    <a:lstStyle/>
                    <a:p>
                      <a:pPr algn="ctr"/>
                      <a:r>
                        <a:rPr lang="en-US" sz="2000" b="1" dirty="0">
                          <a:solidFill>
                            <a:schemeClr val="tx1"/>
                          </a:solidFill>
                        </a:rPr>
                        <a:t>Districts</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52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75</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38</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722211307"/>
                  </a:ext>
                </a:extLst>
              </a:tr>
              <a:tr h="162174">
                <a:tc>
                  <a:txBody>
                    <a:bodyPr/>
                    <a:lstStyle/>
                    <a:p>
                      <a:pPr algn="ctr"/>
                      <a:r>
                        <a:rPr lang="en-US" sz="2000" b="1" dirty="0">
                          <a:solidFill>
                            <a:schemeClr val="tx1"/>
                          </a:solidFill>
                        </a:rPr>
                        <a:t>Blocks</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312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741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537</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40704582"/>
                  </a:ext>
                </a:extLst>
              </a:tr>
              <a:tr h="162174">
                <a:tc>
                  <a:txBody>
                    <a:bodyPr/>
                    <a:lstStyle/>
                    <a:p>
                      <a:pPr algn="ctr"/>
                      <a:r>
                        <a:rPr lang="en-US" sz="2000" b="1" dirty="0">
                          <a:solidFill>
                            <a:schemeClr val="tx1"/>
                          </a:solidFill>
                        </a:rPr>
                        <a:t>Villages/ Communities</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42,106</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62,884</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36,383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02699895"/>
                  </a:ext>
                </a:extLst>
              </a:tr>
              <a:tr h="162174">
                <a:tc>
                  <a:txBody>
                    <a:bodyPr/>
                    <a:lstStyle/>
                    <a:p>
                      <a:pPr algn="ctr"/>
                      <a:r>
                        <a:rPr lang="en-US" sz="2000" b="1" dirty="0">
                          <a:solidFill>
                            <a:schemeClr val="tx1"/>
                          </a:solidFill>
                        </a:rPr>
                        <a:t>Volunteers registered*</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83,745</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113,830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104,409</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721688142"/>
                  </a:ext>
                </a:extLst>
              </a:tr>
              <a:tr h="162174">
                <a:tc>
                  <a:txBody>
                    <a:bodyPr/>
                    <a:lstStyle/>
                    <a:p>
                      <a:pPr algn="ctr"/>
                      <a:r>
                        <a:rPr lang="en-US" sz="2000" b="1" dirty="0">
                          <a:solidFill>
                            <a:schemeClr val="tx1"/>
                          </a:solidFill>
                        </a:rPr>
                        <a:t>Children tested at baseline**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920,111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1,315,206</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1,246,413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15905449"/>
                  </a:ext>
                </a:extLst>
              </a:tr>
              <a:tr h="162174">
                <a:tc>
                  <a:txBody>
                    <a:bodyPr/>
                    <a:lstStyle/>
                    <a:p>
                      <a:pPr algn="ctr"/>
                      <a:r>
                        <a:rPr lang="en-US" sz="2000" b="1" dirty="0">
                          <a:solidFill>
                            <a:schemeClr val="tx1"/>
                          </a:solidFill>
                        </a:rPr>
                        <a:t>Children tested at endline**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900,362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1,298,251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1,206,842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425638917"/>
                  </a:ext>
                </a:extLst>
              </a:tr>
              <a:tr h="162174">
                <a:tc>
                  <a:txBody>
                    <a:bodyPr/>
                    <a:lstStyle/>
                    <a:p>
                      <a:pPr algn="ctr"/>
                      <a:r>
                        <a:rPr lang="en-US" sz="2000" b="1" dirty="0">
                          <a:solidFill>
                            <a:schemeClr val="tx1"/>
                          </a:solidFill>
                        </a:rPr>
                        <a:t>Pratham team members***</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bg1"/>
                    </a:solidFill>
                  </a:tcPr>
                </a:tc>
                <a:tc>
                  <a:txBody>
                    <a:bodyPr/>
                    <a:lstStyle/>
                    <a:p>
                      <a:pPr algn="ctr"/>
                      <a:r>
                        <a:rPr lang="en-IN" sz="2000" b="1" dirty="0"/>
                        <a:t>144</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tx2">
                        <a:lumMod val="20000"/>
                        <a:lumOff val="80000"/>
                      </a:schemeClr>
                    </a:solidFill>
                  </a:tcPr>
                </a:tc>
                <a:tc>
                  <a:txBody>
                    <a:bodyPr/>
                    <a:lstStyle/>
                    <a:p>
                      <a:pPr algn="ctr"/>
                      <a:r>
                        <a:rPr lang="en-US" sz="2000" b="1" dirty="0">
                          <a:solidFill>
                            <a:schemeClr val="tx1"/>
                          </a:solidFill>
                        </a:rPr>
                        <a:t>579</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6">
                        <a:lumMod val="20000"/>
                        <a:lumOff val="80000"/>
                      </a:schemeClr>
                    </a:solidFill>
                  </a:tcPr>
                </a:tc>
                <a:tc>
                  <a:txBody>
                    <a:bodyPr/>
                    <a:lstStyle/>
                    <a:p>
                      <a:pPr algn="ctr"/>
                      <a:r>
                        <a:rPr lang="en-US" sz="2000" b="1" dirty="0">
                          <a:solidFill>
                            <a:schemeClr val="tx1"/>
                          </a:solidFill>
                        </a:rPr>
                        <a:t>233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505534107"/>
                  </a:ext>
                </a:extLst>
              </a:tr>
            </a:tbl>
          </a:graphicData>
        </a:graphic>
      </p:graphicFrame>
      <p:sp>
        <p:nvSpPr>
          <p:cNvPr id="14" name="Round Diagonal Corner of Rectangle 13">
            <a:extLst>
              <a:ext uri="{FF2B5EF4-FFF2-40B4-BE49-F238E27FC236}">
                <a16:creationId xmlns:a16="http://schemas.microsoft.com/office/drawing/2014/main" id="{E4EBA48F-7F70-6E9C-97D2-F7EF86E01F88}"/>
              </a:ext>
            </a:extLst>
          </p:cNvPr>
          <p:cNvSpPr/>
          <p:nvPr/>
        </p:nvSpPr>
        <p:spPr>
          <a:xfrm>
            <a:off x="243069" y="117056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3</a:t>
            </a:r>
            <a:r>
              <a:rPr lang="en-US" sz="2000" b="1" dirty="0">
                <a:solidFill>
                  <a:sysClr val="windowText" lastClr="000000"/>
                </a:solidFill>
              </a:rPr>
              <a:t> </a:t>
            </a:r>
          </a:p>
          <a:p>
            <a:pPr algn="ctr"/>
            <a:r>
              <a:rPr lang="en-US" sz="2000" dirty="0">
                <a:solidFill>
                  <a:sysClr val="windowText" lastClr="000000"/>
                </a:solidFill>
              </a:rPr>
              <a:t>States</a:t>
            </a:r>
          </a:p>
        </p:txBody>
      </p:sp>
      <p:sp>
        <p:nvSpPr>
          <p:cNvPr id="15" name="Round Diagonal Corner of Rectangle 14">
            <a:extLst>
              <a:ext uri="{FF2B5EF4-FFF2-40B4-BE49-F238E27FC236}">
                <a16:creationId xmlns:a16="http://schemas.microsoft.com/office/drawing/2014/main" id="{C96EA53B-ADA7-2C92-95A8-329158FAC233}"/>
              </a:ext>
            </a:extLst>
          </p:cNvPr>
          <p:cNvSpPr/>
          <p:nvPr/>
        </p:nvSpPr>
        <p:spPr>
          <a:xfrm>
            <a:off x="3168524" y="1162819"/>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165</a:t>
            </a:r>
          </a:p>
          <a:p>
            <a:pPr algn="ctr"/>
            <a:r>
              <a:rPr lang="en-US" sz="2000" dirty="0">
                <a:solidFill>
                  <a:sysClr val="windowText" lastClr="000000"/>
                </a:solidFill>
              </a:rPr>
              <a:t>Districts</a:t>
            </a:r>
          </a:p>
        </p:txBody>
      </p:sp>
      <p:sp>
        <p:nvSpPr>
          <p:cNvPr id="21" name="Round Diagonal Corner of Rectangle 20">
            <a:extLst>
              <a:ext uri="{FF2B5EF4-FFF2-40B4-BE49-F238E27FC236}">
                <a16:creationId xmlns:a16="http://schemas.microsoft.com/office/drawing/2014/main" id="{E00D330D-F7C7-DA76-FB02-441D16DEEDFC}"/>
              </a:ext>
            </a:extLst>
          </p:cNvPr>
          <p:cNvSpPr/>
          <p:nvPr/>
        </p:nvSpPr>
        <p:spPr>
          <a:xfrm>
            <a:off x="6093979" y="117056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1,590</a:t>
            </a:r>
          </a:p>
          <a:p>
            <a:pPr algn="ctr"/>
            <a:r>
              <a:rPr lang="en-US" sz="2000" dirty="0">
                <a:solidFill>
                  <a:sysClr val="windowText" lastClr="000000"/>
                </a:solidFill>
              </a:rPr>
              <a:t>Blocks</a:t>
            </a:r>
          </a:p>
        </p:txBody>
      </p:sp>
      <p:sp>
        <p:nvSpPr>
          <p:cNvPr id="22" name="Round Diagonal Corner of Rectangle 21">
            <a:extLst>
              <a:ext uri="{FF2B5EF4-FFF2-40B4-BE49-F238E27FC236}">
                <a16:creationId xmlns:a16="http://schemas.microsoft.com/office/drawing/2014/main" id="{6B8B13D1-805C-E200-F836-BC316A960744}"/>
              </a:ext>
            </a:extLst>
          </p:cNvPr>
          <p:cNvSpPr/>
          <p:nvPr/>
        </p:nvSpPr>
        <p:spPr>
          <a:xfrm>
            <a:off x="9019433" y="1195188"/>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141,373</a:t>
            </a:r>
          </a:p>
          <a:p>
            <a:pPr algn="ctr"/>
            <a:r>
              <a:rPr lang="en-US" sz="2000" dirty="0">
                <a:solidFill>
                  <a:sysClr val="windowText" lastClr="000000"/>
                </a:solidFill>
              </a:rPr>
              <a:t>Communities/ Villages</a:t>
            </a:r>
          </a:p>
        </p:txBody>
      </p:sp>
      <p:sp>
        <p:nvSpPr>
          <p:cNvPr id="23" name="Round Diagonal Corner of Rectangle 22">
            <a:extLst>
              <a:ext uri="{FF2B5EF4-FFF2-40B4-BE49-F238E27FC236}">
                <a16:creationId xmlns:a16="http://schemas.microsoft.com/office/drawing/2014/main" id="{29D87F95-77A1-EB24-B0C3-AE6F33168B0F}"/>
              </a:ext>
            </a:extLst>
          </p:cNvPr>
          <p:cNvSpPr/>
          <p:nvPr/>
        </p:nvSpPr>
        <p:spPr>
          <a:xfrm>
            <a:off x="3487782" y="245471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301,745</a:t>
            </a:r>
          </a:p>
          <a:p>
            <a:pPr algn="ctr"/>
            <a:r>
              <a:rPr lang="en-US" sz="2000" dirty="0">
                <a:solidFill>
                  <a:sysClr val="windowText" lastClr="000000"/>
                </a:solidFill>
              </a:rPr>
              <a:t>volunteers registered</a:t>
            </a:r>
          </a:p>
        </p:txBody>
      </p:sp>
      <p:sp>
        <p:nvSpPr>
          <p:cNvPr id="24" name="Round Diagonal Corner of Rectangle 23">
            <a:extLst>
              <a:ext uri="{FF2B5EF4-FFF2-40B4-BE49-F238E27FC236}">
                <a16:creationId xmlns:a16="http://schemas.microsoft.com/office/drawing/2014/main" id="{39B6B030-6DC4-0F34-7049-9108C6DE870A}"/>
              </a:ext>
            </a:extLst>
          </p:cNvPr>
          <p:cNvSpPr/>
          <p:nvPr/>
        </p:nvSpPr>
        <p:spPr>
          <a:xfrm>
            <a:off x="6472005" y="245471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3.48 million </a:t>
            </a:r>
            <a:r>
              <a:rPr lang="en-US" sz="2000" dirty="0">
                <a:solidFill>
                  <a:sysClr val="windowText" lastClr="000000"/>
                </a:solidFill>
              </a:rPr>
              <a:t>children </a:t>
            </a:r>
          </a:p>
          <a:p>
            <a:pPr algn="ctr"/>
            <a:r>
              <a:rPr lang="en-US" sz="2000" dirty="0">
                <a:solidFill>
                  <a:sysClr val="windowText" lastClr="000000"/>
                </a:solidFill>
              </a:rPr>
              <a:t>tested at baseline</a:t>
            </a:r>
          </a:p>
        </p:txBody>
      </p:sp>
      <p:sp>
        <p:nvSpPr>
          <p:cNvPr id="25" name="Round Diagonal Corner of Rectangle 24">
            <a:extLst>
              <a:ext uri="{FF2B5EF4-FFF2-40B4-BE49-F238E27FC236}">
                <a16:creationId xmlns:a16="http://schemas.microsoft.com/office/drawing/2014/main" id="{D4049E63-A45A-1E3F-01A7-AB469AB685B6}"/>
              </a:ext>
            </a:extLst>
          </p:cNvPr>
          <p:cNvSpPr/>
          <p:nvPr/>
        </p:nvSpPr>
        <p:spPr>
          <a:xfrm>
            <a:off x="9456228" y="245471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3.40 million </a:t>
            </a:r>
            <a:r>
              <a:rPr lang="en-US" sz="2000" dirty="0">
                <a:solidFill>
                  <a:sysClr val="windowText" lastClr="000000"/>
                </a:solidFill>
              </a:rPr>
              <a:t>children </a:t>
            </a:r>
          </a:p>
          <a:p>
            <a:pPr algn="ctr"/>
            <a:r>
              <a:rPr lang="en-US" sz="2000" dirty="0">
                <a:solidFill>
                  <a:sysClr val="windowText" lastClr="000000"/>
                </a:solidFill>
              </a:rPr>
              <a:t>tested at endline</a:t>
            </a:r>
          </a:p>
        </p:txBody>
      </p:sp>
      <p:sp>
        <p:nvSpPr>
          <p:cNvPr id="26" name="TextBox 25">
            <a:extLst>
              <a:ext uri="{FF2B5EF4-FFF2-40B4-BE49-F238E27FC236}">
                <a16:creationId xmlns:a16="http://schemas.microsoft.com/office/drawing/2014/main" id="{BF0E9A19-4B65-09C6-7EEF-93A5B4395356}"/>
              </a:ext>
            </a:extLst>
          </p:cNvPr>
          <p:cNvSpPr txBox="1"/>
          <p:nvPr/>
        </p:nvSpPr>
        <p:spPr>
          <a:xfrm>
            <a:off x="235266" y="6141476"/>
            <a:ext cx="11132769" cy="523220"/>
          </a:xfrm>
          <a:prstGeom prst="rect">
            <a:avLst/>
          </a:prstGeom>
          <a:noFill/>
        </p:spPr>
        <p:txBody>
          <a:bodyPr wrap="square" rtlCol="0">
            <a:spAutoFit/>
          </a:bodyPr>
          <a:lstStyle/>
          <a:p>
            <a:r>
              <a:rPr lang="en-US" sz="1400" dirty="0"/>
              <a:t>*While this is the number of volunteers who registered, 95% of such volunteers uploaded baseline and 93% uploaded endline | </a:t>
            </a:r>
          </a:p>
          <a:p>
            <a:r>
              <a:rPr lang="en-US" sz="1400" dirty="0"/>
              <a:t>**Tested children as per volunteer uploaded data | *** Includes </a:t>
            </a:r>
            <a:r>
              <a:rPr lang="en-US" sz="1400" u="sng" dirty="0"/>
              <a:t>all</a:t>
            </a:r>
            <a:r>
              <a:rPr lang="en-US" sz="1400" dirty="0"/>
              <a:t> Pratham teams who had volunteers mapped to them or supported in the program</a:t>
            </a:r>
          </a:p>
        </p:txBody>
      </p:sp>
      <p:sp>
        <p:nvSpPr>
          <p:cNvPr id="27" name="Round Diagonal Corner of Rectangle 26">
            <a:extLst>
              <a:ext uri="{FF2B5EF4-FFF2-40B4-BE49-F238E27FC236}">
                <a16:creationId xmlns:a16="http://schemas.microsoft.com/office/drawing/2014/main" id="{7E7EBC40-F572-9AA1-4AC0-D1AA12C5B836}"/>
              </a:ext>
            </a:extLst>
          </p:cNvPr>
          <p:cNvSpPr/>
          <p:nvPr/>
        </p:nvSpPr>
        <p:spPr>
          <a:xfrm>
            <a:off x="503559" y="2454713"/>
            <a:ext cx="2520000" cy="1080000"/>
          </a:xfrm>
          <a:prstGeom prst="round2DiagRect">
            <a:avLst/>
          </a:prstGeom>
          <a:solidFill>
            <a:schemeClr val="accent1">
              <a:lumMod val="20000"/>
              <a:lumOff val="80000"/>
            </a:schemeClr>
          </a:solidFill>
          <a:ln w="381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ysClr val="windowText" lastClr="000000"/>
                </a:solidFill>
              </a:rPr>
              <a:t>956</a:t>
            </a:r>
          </a:p>
          <a:p>
            <a:pPr algn="ctr"/>
            <a:r>
              <a:rPr lang="en-US" sz="2000" dirty="0">
                <a:solidFill>
                  <a:sysClr val="windowText" lastClr="000000"/>
                </a:solidFill>
              </a:rPr>
              <a:t>Pratham team members</a:t>
            </a:r>
          </a:p>
        </p:txBody>
      </p:sp>
      <p:cxnSp>
        <p:nvCxnSpPr>
          <p:cNvPr id="33" name="Straight Connector 32">
            <a:extLst>
              <a:ext uri="{FF2B5EF4-FFF2-40B4-BE49-F238E27FC236}">
                <a16:creationId xmlns:a16="http://schemas.microsoft.com/office/drawing/2014/main" id="{19C4FD38-C8CB-3A3A-3EC1-45D97643CF15}"/>
              </a:ext>
            </a:extLst>
          </p:cNvPr>
          <p:cNvCxnSpPr>
            <a:cxnSpLocks/>
            <a:stCxn id="14" idx="1"/>
            <a:endCxn id="27" idx="3"/>
          </p:cNvCxnSpPr>
          <p:nvPr/>
        </p:nvCxnSpPr>
        <p:spPr>
          <a:xfrm>
            <a:off x="1503069" y="2250563"/>
            <a:ext cx="260490" cy="20415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3BCFF06-E317-89AB-7B95-3B2CE6889D85}"/>
              </a:ext>
            </a:extLst>
          </p:cNvPr>
          <p:cNvCxnSpPr>
            <a:cxnSpLocks/>
            <a:stCxn id="22" idx="1"/>
            <a:endCxn id="25" idx="3"/>
          </p:cNvCxnSpPr>
          <p:nvPr/>
        </p:nvCxnSpPr>
        <p:spPr>
          <a:xfrm>
            <a:off x="10279433" y="2275188"/>
            <a:ext cx="436795" cy="179525"/>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C8CF55BC-370F-E39D-D9A2-011AD605692D}"/>
              </a:ext>
            </a:extLst>
          </p:cNvPr>
          <p:cNvSpPr txBox="1"/>
          <p:nvPr/>
        </p:nvSpPr>
        <p:spPr>
          <a:xfrm>
            <a:off x="9178724" y="3712791"/>
            <a:ext cx="2797504" cy="2308324"/>
          </a:xfrm>
          <a:prstGeom prst="rect">
            <a:avLst/>
          </a:prstGeom>
          <a:noFill/>
        </p:spPr>
        <p:txBody>
          <a:bodyPr wrap="square" rtlCol="0">
            <a:spAutoFit/>
          </a:bodyPr>
          <a:lstStyle/>
          <a:p>
            <a:r>
              <a:rPr lang="en-US" dirty="0"/>
              <a:t>In total, </a:t>
            </a:r>
            <a:r>
              <a:rPr lang="en-US" b="1" dirty="0"/>
              <a:t>Rs 2.75 crore </a:t>
            </a:r>
            <a:r>
              <a:rPr lang="en-US" dirty="0"/>
              <a:t>i.e., (US$ 334,000) was spent by Pratham for the summer camp. This included print materials, training and travel of the teams. </a:t>
            </a:r>
          </a:p>
          <a:p>
            <a:r>
              <a:rPr lang="en-US" dirty="0"/>
              <a:t>Govts and other partners incurred their own costs. </a:t>
            </a:r>
          </a:p>
        </p:txBody>
      </p:sp>
    </p:spTree>
    <p:extLst>
      <p:ext uri="{BB962C8B-B14F-4D97-AF65-F5344CB8AC3E}">
        <p14:creationId xmlns:p14="http://schemas.microsoft.com/office/powerpoint/2010/main" val="303461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1" grpId="0" animBg="1"/>
      <p:bldP spid="22" grpId="0" animBg="1"/>
      <p:bldP spid="23" grpId="0" animBg="1"/>
      <p:bldP spid="24" grpId="0" animBg="1"/>
      <p:bldP spid="25" grpId="0" animBg="1"/>
      <p:bldP spid="26" grpId="0"/>
      <p:bldP spid="27" grpId="0" animBg="1"/>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0E6178-DEE9-0C7E-B64F-A0D704CD8A41}"/>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kern="100" dirty="0">
                <a:solidFill>
                  <a:schemeClr val="tx2"/>
                </a:solidFill>
                <a:effectLst/>
                <a:latin typeface="+mj-lt"/>
                <a:ea typeface="Calibri" panose="020F0502020204030204" pitchFamily="34" charset="0"/>
                <a:cs typeface="Mangal" panose="02040503050203030202" pitchFamily="18" charset="0"/>
              </a:rPr>
              <a:t>How was impact assessed?| </a:t>
            </a:r>
            <a:r>
              <a:rPr lang="en-US" sz="2400" kern="100" dirty="0">
                <a:solidFill>
                  <a:schemeClr val="tx2"/>
                </a:solidFill>
                <a:effectLst/>
                <a:latin typeface="+mj-lt"/>
                <a:ea typeface="Calibri" panose="020F0502020204030204" pitchFamily="34" charset="0"/>
                <a:cs typeface="Mangal" panose="02040503050203030202" pitchFamily="18" charset="0"/>
              </a:rPr>
              <a:t>A simple reading assessment tool (ASER tool) was used by the volunteers at baseline and at endline </a:t>
            </a:r>
            <a:endParaRPr lang="en-US" sz="2400" i="1" dirty="0">
              <a:solidFill>
                <a:schemeClr val="tx2"/>
              </a:solidFill>
              <a:latin typeface="+mj-lt"/>
            </a:endParaRP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8</a:t>
            </a:fld>
            <a:endParaRPr lang="en-US" dirty="0">
              <a:solidFill>
                <a:schemeClr val="tx1"/>
              </a:solidFill>
            </a:endParaRPr>
          </a:p>
        </p:txBody>
      </p:sp>
      <p:sp>
        <p:nvSpPr>
          <p:cNvPr id="11" name="TextBox 10">
            <a:extLst>
              <a:ext uri="{FF2B5EF4-FFF2-40B4-BE49-F238E27FC236}">
                <a16:creationId xmlns:a16="http://schemas.microsoft.com/office/drawing/2014/main" id="{B3CD5E39-7E3A-86DD-4CA0-86C579E6A918}"/>
              </a:ext>
            </a:extLst>
          </p:cNvPr>
          <p:cNvSpPr txBox="1"/>
          <p:nvPr/>
        </p:nvSpPr>
        <p:spPr>
          <a:xfrm>
            <a:off x="234008" y="1077320"/>
            <a:ext cx="11723984" cy="707886"/>
          </a:xfrm>
          <a:prstGeom prst="rect">
            <a:avLst/>
          </a:prstGeom>
          <a:noFill/>
        </p:spPr>
        <p:txBody>
          <a:bodyPr wrap="square" rtlCol="0">
            <a:spAutoFit/>
          </a:bodyPr>
          <a:lstStyle/>
          <a:p>
            <a:r>
              <a:rPr lang="en-IN" sz="2000" dirty="0"/>
              <a:t>The reading tool has 5 levels: the highest level is a</a:t>
            </a:r>
            <a:r>
              <a:rPr lang="en-IN" sz="2000" b="1" dirty="0"/>
              <a:t> story </a:t>
            </a:r>
            <a:r>
              <a:rPr lang="en-IN" sz="2000" u="sng" dirty="0"/>
              <a:t>Std II level</a:t>
            </a:r>
            <a:r>
              <a:rPr lang="en-IN" sz="2000" dirty="0"/>
              <a:t>, </a:t>
            </a:r>
            <a:r>
              <a:rPr lang="en-IN" sz="2000" b="1" dirty="0"/>
              <a:t>“para” </a:t>
            </a:r>
            <a:r>
              <a:rPr lang="en-IN" sz="2000" dirty="0"/>
              <a:t>which has text at </a:t>
            </a:r>
            <a:r>
              <a:rPr lang="en-IN" sz="2000" u="sng" dirty="0"/>
              <a:t>Std I level</a:t>
            </a:r>
            <a:r>
              <a:rPr lang="en-IN" sz="2000" dirty="0"/>
              <a:t>, simple everyday </a:t>
            </a:r>
            <a:r>
              <a:rPr lang="en-IN" sz="2000" b="1" dirty="0"/>
              <a:t>words</a:t>
            </a:r>
            <a:r>
              <a:rPr lang="en-IN" sz="2000" dirty="0"/>
              <a:t> and </a:t>
            </a:r>
            <a:r>
              <a:rPr lang="en-IN" sz="2000" b="1" dirty="0"/>
              <a:t>letters</a:t>
            </a:r>
            <a:r>
              <a:rPr lang="en-IN" sz="2000" dirty="0"/>
              <a:t>. Those who are not yet able to recognize letters are called “</a:t>
            </a:r>
            <a:r>
              <a:rPr lang="en-IN" sz="2000" b="1" dirty="0"/>
              <a:t>beginners</a:t>
            </a:r>
            <a:r>
              <a:rPr lang="en-IN" sz="2000" dirty="0"/>
              <a:t>”</a:t>
            </a:r>
          </a:p>
        </p:txBody>
      </p:sp>
      <p:sp>
        <p:nvSpPr>
          <p:cNvPr id="16" name="TextBox 15">
            <a:extLst>
              <a:ext uri="{FF2B5EF4-FFF2-40B4-BE49-F238E27FC236}">
                <a16:creationId xmlns:a16="http://schemas.microsoft.com/office/drawing/2014/main" id="{B36AE41D-AF4E-89DB-BFF2-51B54334AFDA}"/>
              </a:ext>
            </a:extLst>
          </p:cNvPr>
          <p:cNvSpPr txBox="1"/>
          <p:nvPr/>
        </p:nvSpPr>
        <p:spPr>
          <a:xfrm>
            <a:off x="6032763" y="2665299"/>
            <a:ext cx="3033756" cy="584775"/>
          </a:xfrm>
          <a:prstGeom prst="rect">
            <a:avLst/>
          </a:prstGeom>
          <a:noFill/>
        </p:spPr>
        <p:txBody>
          <a:bodyPr wrap="square" rtlCol="0">
            <a:spAutoFit/>
          </a:bodyPr>
          <a:lstStyle/>
          <a:p>
            <a:pPr algn="r"/>
            <a:r>
              <a:rPr lang="en-IN" sz="1600" dirty="0"/>
              <a:t>If the child can read the para, s/he is asked to read a story  </a:t>
            </a:r>
          </a:p>
        </p:txBody>
      </p:sp>
      <p:sp>
        <p:nvSpPr>
          <p:cNvPr id="17" name="TextBox 16">
            <a:extLst>
              <a:ext uri="{FF2B5EF4-FFF2-40B4-BE49-F238E27FC236}">
                <a16:creationId xmlns:a16="http://schemas.microsoft.com/office/drawing/2014/main" id="{57DC3927-F8E7-694F-B63D-9DF939F62351}"/>
              </a:ext>
            </a:extLst>
          </p:cNvPr>
          <p:cNvSpPr txBox="1"/>
          <p:nvPr/>
        </p:nvSpPr>
        <p:spPr>
          <a:xfrm>
            <a:off x="8732975" y="5482139"/>
            <a:ext cx="3209778" cy="1323439"/>
          </a:xfrm>
          <a:prstGeom prst="rect">
            <a:avLst/>
          </a:prstGeom>
          <a:noFill/>
        </p:spPr>
        <p:txBody>
          <a:bodyPr wrap="square" rtlCol="0">
            <a:spAutoFit/>
          </a:bodyPr>
          <a:lstStyle/>
          <a:p>
            <a:pPr algn="ctr"/>
            <a:r>
              <a:rPr lang="en-IN" sz="1600" dirty="0"/>
              <a:t>If the child can read the Story fluently and without too many mistakes, s/he is a  </a:t>
            </a:r>
            <a:r>
              <a:rPr lang="en-IN" sz="1600" b="1" dirty="0">
                <a:solidFill>
                  <a:srgbClr val="C00000"/>
                </a:solidFill>
              </a:rPr>
              <a:t>Story</a:t>
            </a:r>
            <a:r>
              <a:rPr lang="en-IN" sz="1600" b="1" dirty="0"/>
              <a:t> </a:t>
            </a:r>
            <a:r>
              <a:rPr lang="en-IN" sz="1600" dirty="0"/>
              <a:t>level child. Otherwise s/he is marked at </a:t>
            </a:r>
            <a:r>
              <a:rPr lang="en-IN" sz="1600" b="1" dirty="0">
                <a:solidFill>
                  <a:srgbClr val="C00000"/>
                </a:solidFill>
              </a:rPr>
              <a:t>Para</a:t>
            </a:r>
            <a:r>
              <a:rPr lang="en-IN" sz="1600" dirty="0"/>
              <a:t> level.</a:t>
            </a:r>
            <a:r>
              <a:rPr lang="en-IN" sz="1600" b="1" dirty="0"/>
              <a:t> </a:t>
            </a:r>
            <a:endParaRPr lang="en-IN" sz="1600" dirty="0"/>
          </a:p>
        </p:txBody>
      </p:sp>
      <p:sp>
        <p:nvSpPr>
          <p:cNvPr id="21" name="TextBox 20">
            <a:extLst>
              <a:ext uri="{FF2B5EF4-FFF2-40B4-BE49-F238E27FC236}">
                <a16:creationId xmlns:a16="http://schemas.microsoft.com/office/drawing/2014/main" id="{B9E76A33-997D-74D3-42F8-1FD8E18B0D56}"/>
              </a:ext>
            </a:extLst>
          </p:cNvPr>
          <p:cNvSpPr txBox="1"/>
          <p:nvPr/>
        </p:nvSpPr>
        <p:spPr>
          <a:xfrm>
            <a:off x="1921847" y="1839604"/>
            <a:ext cx="3337606" cy="1077218"/>
          </a:xfrm>
          <a:prstGeom prst="rect">
            <a:avLst/>
          </a:prstGeom>
          <a:noFill/>
        </p:spPr>
        <p:txBody>
          <a:bodyPr wrap="square" rtlCol="0">
            <a:spAutoFit/>
          </a:bodyPr>
          <a:lstStyle/>
          <a:p>
            <a:r>
              <a:rPr lang="en-IN" sz="1600" dirty="0"/>
              <a:t>If the child cannot read the para or makes more than 3 mistakes while reading it , s/he is asked to read words. </a:t>
            </a:r>
          </a:p>
        </p:txBody>
      </p:sp>
      <p:sp>
        <p:nvSpPr>
          <p:cNvPr id="22" name="TextBox 21">
            <a:extLst>
              <a:ext uri="{FF2B5EF4-FFF2-40B4-BE49-F238E27FC236}">
                <a16:creationId xmlns:a16="http://schemas.microsoft.com/office/drawing/2014/main" id="{2D853A8F-727D-2912-9BDE-23F3A649078E}"/>
              </a:ext>
            </a:extLst>
          </p:cNvPr>
          <p:cNvSpPr txBox="1"/>
          <p:nvPr/>
        </p:nvSpPr>
        <p:spPr>
          <a:xfrm>
            <a:off x="2055230" y="3622060"/>
            <a:ext cx="3132679" cy="1323439"/>
          </a:xfrm>
          <a:prstGeom prst="rect">
            <a:avLst/>
          </a:prstGeom>
          <a:noFill/>
        </p:spPr>
        <p:txBody>
          <a:bodyPr wrap="square" rtlCol="0">
            <a:spAutoFit/>
          </a:bodyPr>
          <a:lstStyle/>
          <a:p>
            <a:r>
              <a:rPr lang="en-IN" sz="1600" dirty="0"/>
              <a:t>If the child accurately reads 4 out of 5 words, s/he is retested at para level and either marked at </a:t>
            </a:r>
            <a:r>
              <a:rPr lang="en-IN" sz="1600" b="1" dirty="0">
                <a:solidFill>
                  <a:srgbClr val="C00000"/>
                </a:solidFill>
              </a:rPr>
              <a:t>Word</a:t>
            </a:r>
            <a:r>
              <a:rPr lang="en-IN" sz="1600" dirty="0"/>
              <a:t> or </a:t>
            </a:r>
            <a:r>
              <a:rPr lang="en-IN" sz="1600" b="1" dirty="0">
                <a:solidFill>
                  <a:srgbClr val="C00000"/>
                </a:solidFill>
              </a:rPr>
              <a:t>Para</a:t>
            </a:r>
            <a:r>
              <a:rPr lang="en-IN" sz="1600" dirty="0"/>
              <a:t> level depending what s/he is now able to do.</a:t>
            </a:r>
          </a:p>
        </p:txBody>
      </p:sp>
      <p:sp>
        <p:nvSpPr>
          <p:cNvPr id="27" name="TextBox 26">
            <a:extLst>
              <a:ext uri="{FF2B5EF4-FFF2-40B4-BE49-F238E27FC236}">
                <a16:creationId xmlns:a16="http://schemas.microsoft.com/office/drawing/2014/main" id="{450AD2BC-0894-5592-97EF-8995B294F07D}"/>
              </a:ext>
            </a:extLst>
          </p:cNvPr>
          <p:cNvSpPr txBox="1"/>
          <p:nvPr/>
        </p:nvSpPr>
        <p:spPr>
          <a:xfrm>
            <a:off x="1941521" y="5384645"/>
            <a:ext cx="2856213" cy="830997"/>
          </a:xfrm>
          <a:prstGeom prst="rect">
            <a:avLst/>
          </a:prstGeom>
          <a:noFill/>
        </p:spPr>
        <p:txBody>
          <a:bodyPr wrap="square" rtlCol="0">
            <a:spAutoFit/>
          </a:bodyPr>
          <a:lstStyle/>
          <a:p>
            <a:r>
              <a:rPr lang="en-IN" sz="1600" dirty="0"/>
              <a:t>If the child cannot read 4 out of 5 words correctly, then s/he is asked to read letters.</a:t>
            </a:r>
          </a:p>
        </p:txBody>
      </p:sp>
      <p:sp>
        <p:nvSpPr>
          <p:cNvPr id="29" name="TextBox 28">
            <a:extLst>
              <a:ext uri="{FF2B5EF4-FFF2-40B4-BE49-F238E27FC236}">
                <a16:creationId xmlns:a16="http://schemas.microsoft.com/office/drawing/2014/main" id="{DC8AC65E-A8A0-B871-8EA1-8E312B6B1DEF}"/>
              </a:ext>
            </a:extLst>
          </p:cNvPr>
          <p:cNvSpPr txBox="1"/>
          <p:nvPr/>
        </p:nvSpPr>
        <p:spPr>
          <a:xfrm>
            <a:off x="4797737" y="5940727"/>
            <a:ext cx="3935237" cy="584775"/>
          </a:xfrm>
          <a:prstGeom prst="rect">
            <a:avLst/>
          </a:prstGeom>
          <a:noFill/>
        </p:spPr>
        <p:txBody>
          <a:bodyPr wrap="square" rtlCol="0">
            <a:spAutoFit/>
          </a:bodyPr>
          <a:lstStyle/>
          <a:p>
            <a:r>
              <a:rPr lang="en-IN" sz="1600" dirty="0"/>
              <a:t>If the child can easily read 4 out 5 letters she is marked at </a:t>
            </a:r>
            <a:r>
              <a:rPr lang="en-IN" sz="1600" b="1" dirty="0">
                <a:solidFill>
                  <a:srgbClr val="C00000"/>
                </a:solidFill>
              </a:rPr>
              <a:t>Letter</a:t>
            </a:r>
            <a:r>
              <a:rPr lang="en-IN" sz="1600" b="1" dirty="0"/>
              <a:t>. I</a:t>
            </a:r>
            <a:r>
              <a:rPr lang="en-IN" sz="1600" dirty="0"/>
              <a:t>f not at </a:t>
            </a:r>
            <a:r>
              <a:rPr lang="en-IN" sz="1600" b="1" dirty="0">
                <a:solidFill>
                  <a:srgbClr val="C00000"/>
                </a:solidFill>
              </a:rPr>
              <a:t>Beginner</a:t>
            </a:r>
            <a:r>
              <a:rPr lang="en-IN" sz="1600" b="1" dirty="0"/>
              <a:t> level.</a:t>
            </a:r>
            <a:endParaRPr lang="en-IN" sz="1600" dirty="0"/>
          </a:p>
        </p:txBody>
      </p:sp>
      <p:sp>
        <p:nvSpPr>
          <p:cNvPr id="30" name="TextBox 29">
            <a:extLst>
              <a:ext uri="{FF2B5EF4-FFF2-40B4-BE49-F238E27FC236}">
                <a16:creationId xmlns:a16="http://schemas.microsoft.com/office/drawing/2014/main" id="{3D2A7C46-5A0F-5EE2-20C8-9B9A0DF63279}"/>
              </a:ext>
            </a:extLst>
          </p:cNvPr>
          <p:cNvSpPr txBox="1"/>
          <p:nvPr/>
        </p:nvSpPr>
        <p:spPr>
          <a:xfrm>
            <a:off x="5682794" y="1933690"/>
            <a:ext cx="3337606" cy="369332"/>
          </a:xfrm>
          <a:prstGeom prst="rect">
            <a:avLst/>
          </a:prstGeom>
          <a:solidFill>
            <a:schemeClr val="accent6">
              <a:lumMod val="20000"/>
              <a:lumOff val="80000"/>
            </a:schemeClr>
          </a:solidFill>
        </p:spPr>
        <p:txBody>
          <a:bodyPr wrap="square" rtlCol="0">
            <a:spAutoFit/>
          </a:bodyPr>
          <a:lstStyle/>
          <a:p>
            <a:r>
              <a:rPr lang="en-IN" i="1" dirty="0">
                <a:solidFill>
                  <a:sysClr val="windowText" lastClr="000000"/>
                </a:solidFill>
              </a:rPr>
              <a:t>Each child is assessed one-on-one</a:t>
            </a:r>
          </a:p>
        </p:txBody>
      </p:sp>
      <p:pic>
        <p:nvPicPr>
          <p:cNvPr id="31" name="Picture 30" descr="A screenshot of a computer&#10;&#10;Description automatically generated">
            <a:extLst>
              <a:ext uri="{FF2B5EF4-FFF2-40B4-BE49-F238E27FC236}">
                <a16:creationId xmlns:a16="http://schemas.microsoft.com/office/drawing/2014/main" id="{1DE9DE2B-6613-0621-EFAE-6283843E542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952135" y="3373147"/>
            <a:ext cx="3132684" cy="1610958"/>
          </a:xfrm>
          <a:prstGeom prst="rect">
            <a:avLst/>
          </a:prstGeom>
          <a:ln w="38100">
            <a:solidFill>
              <a:schemeClr val="bg1">
                <a:lumMod val="95000"/>
              </a:schemeClr>
            </a:solidFill>
          </a:ln>
        </p:spPr>
      </p:pic>
      <p:pic>
        <p:nvPicPr>
          <p:cNvPr id="32" name="Picture 31" descr="A screenshot of a computer&#10;&#10;Description automatically generated">
            <a:extLst>
              <a:ext uri="{FF2B5EF4-FFF2-40B4-BE49-F238E27FC236}">
                <a16:creationId xmlns:a16="http://schemas.microsoft.com/office/drawing/2014/main" id="{B0E82EDE-0481-5751-1D3D-62193C1C589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45931" y="1885104"/>
            <a:ext cx="1440000" cy="2103464"/>
          </a:xfrm>
          <a:prstGeom prst="rect">
            <a:avLst/>
          </a:prstGeom>
          <a:ln w="38100">
            <a:solidFill>
              <a:schemeClr val="bg1">
                <a:lumMod val="95000"/>
              </a:schemeClr>
            </a:solidFill>
          </a:ln>
        </p:spPr>
      </p:pic>
      <p:pic>
        <p:nvPicPr>
          <p:cNvPr id="33" name="Picture 32" descr="A screenshot of a computer&#10;&#10;Description automatically generated">
            <a:extLst>
              <a:ext uri="{FF2B5EF4-FFF2-40B4-BE49-F238E27FC236}">
                <a16:creationId xmlns:a16="http://schemas.microsoft.com/office/drawing/2014/main" id="{B0C77823-8E5C-87DB-EFD4-E693EE5F9F36}"/>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97233" y="4706272"/>
            <a:ext cx="1440000" cy="2103464"/>
          </a:xfrm>
          <a:prstGeom prst="rect">
            <a:avLst/>
          </a:prstGeom>
          <a:ln w="38100">
            <a:solidFill>
              <a:schemeClr val="bg1">
                <a:lumMod val="95000"/>
              </a:schemeClr>
            </a:solidFill>
          </a:ln>
        </p:spPr>
      </p:pic>
      <p:pic>
        <p:nvPicPr>
          <p:cNvPr id="34" name="Picture 33" descr="A screenshot of a computer&#10;&#10;Description automatically generated">
            <a:extLst>
              <a:ext uri="{FF2B5EF4-FFF2-40B4-BE49-F238E27FC236}">
                <a16:creationId xmlns:a16="http://schemas.microsoft.com/office/drawing/2014/main" id="{87B18518-7310-F3C5-902F-6AE073B30767}"/>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9705659" y="1898264"/>
            <a:ext cx="2160000" cy="3524974"/>
          </a:xfrm>
          <a:prstGeom prst="rect">
            <a:avLst/>
          </a:prstGeom>
          <a:ln w="38100">
            <a:solidFill>
              <a:schemeClr val="bg1">
                <a:lumMod val="95000"/>
              </a:schemeClr>
            </a:solidFill>
          </a:ln>
        </p:spPr>
      </p:pic>
      <p:sp>
        <p:nvSpPr>
          <p:cNvPr id="14" name="Oval 13">
            <a:extLst>
              <a:ext uri="{FF2B5EF4-FFF2-40B4-BE49-F238E27FC236}">
                <a16:creationId xmlns:a16="http://schemas.microsoft.com/office/drawing/2014/main" id="{B557C788-499F-1C32-5BED-9C8221913135}"/>
              </a:ext>
            </a:extLst>
          </p:cNvPr>
          <p:cNvSpPr>
            <a:spLocks/>
          </p:cNvSpPr>
          <p:nvPr/>
        </p:nvSpPr>
        <p:spPr>
          <a:xfrm>
            <a:off x="5731705" y="3219273"/>
            <a:ext cx="360000" cy="360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1</a:t>
            </a:r>
          </a:p>
        </p:txBody>
      </p:sp>
      <p:sp>
        <p:nvSpPr>
          <p:cNvPr id="18" name="Oval 17">
            <a:extLst>
              <a:ext uri="{FF2B5EF4-FFF2-40B4-BE49-F238E27FC236}">
                <a16:creationId xmlns:a16="http://schemas.microsoft.com/office/drawing/2014/main" id="{3443172F-2335-4B45-302A-7F64ED4513D1}"/>
              </a:ext>
            </a:extLst>
          </p:cNvPr>
          <p:cNvSpPr>
            <a:spLocks/>
          </p:cNvSpPr>
          <p:nvPr/>
        </p:nvSpPr>
        <p:spPr>
          <a:xfrm>
            <a:off x="10820400" y="1790358"/>
            <a:ext cx="360000" cy="360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2</a:t>
            </a:r>
          </a:p>
        </p:txBody>
      </p:sp>
      <p:sp>
        <p:nvSpPr>
          <p:cNvPr id="26" name="Oval 25">
            <a:extLst>
              <a:ext uri="{FF2B5EF4-FFF2-40B4-BE49-F238E27FC236}">
                <a16:creationId xmlns:a16="http://schemas.microsoft.com/office/drawing/2014/main" id="{0D925019-D848-4F59-D682-651E34D533DA}"/>
              </a:ext>
            </a:extLst>
          </p:cNvPr>
          <p:cNvSpPr>
            <a:spLocks/>
          </p:cNvSpPr>
          <p:nvPr/>
        </p:nvSpPr>
        <p:spPr>
          <a:xfrm>
            <a:off x="224630" y="1807388"/>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3</a:t>
            </a:r>
          </a:p>
        </p:txBody>
      </p:sp>
      <p:cxnSp>
        <p:nvCxnSpPr>
          <p:cNvPr id="40" name="Elbow Connector 39">
            <a:extLst>
              <a:ext uri="{FF2B5EF4-FFF2-40B4-BE49-F238E27FC236}">
                <a16:creationId xmlns:a16="http://schemas.microsoft.com/office/drawing/2014/main" id="{B4F9BA95-697E-A46F-9231-3FFB4E6EB426}"/>
              </a:ext>
            </a:extLst>
          </p:cNvPr>
          <p:cNvCxnSpPr>
            <a:stCxn id="31" idx="1"/>
            <a:endCxn id="32" idx="3"/>
          </p:cNvCxnSpPr>
          <p:nvPr/>
        </p:nvCxnSpPr>
        <p:spPr>
          <a:xfrm rot="10800000">
            <a:off x="1785931" y="2936836"/>
            <a:ext cx="4166204" cy="1241790"/>
          </a:xfrm>
          <a:prstGeom prst="bentConnector3">
            <a:avLst>
              <a:gd name="adj1" fmla="val 15706"/>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a:extLst>
              <a:ext uri="{FF2B5EF4-FFF2-40B4-BE49-F238E27FC236}">
                <a16:creationId xmlns:a16="http://schemas.microsoft.com/office/drawing/2014/main" id="{51E0919A-E9BD-FFC1-20BB-587258291C05}"/>
              </a:ext>
            </a:extLst>
          </p:cNvPr>
          <p:cNvCxnSpPr>
            <a:cxnSpLocks/>
            <a:stCxn id="31" idx="3"/>
            <a:endCxn id="34" idx="1"/>
          </p:cNvCxnSpPr>
          <p:nvPr/>
        </p:nvCxnSpPr>
        <p:spPr>
          <a:xfrm flipV="1">
            <a:off x="9084819" y="3660751"/>
            <a:ext cx="620840" cy="517875"/>
          </a:xfrm>
          <a:prstGeom prst="bentConnector3">
            <a:avLst>
              <a:gd name="adj1" fmla="val 50000"/>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a:extLst>
              <a:ext uri="{FF2B5EF4-FFF2-40B4-BE49-F238E27FC236}">
                <a16:creationId xmlns:a16="http://schemas.microsoft.com/office/drawing/2014/main" id="{E4CB98F5-DB68-5C9F-D52D-68823109ABBC}"/>
              </a:ext>
            </a:extLst>
          </p:cNvPr>
          <p:cNvCxnSpPr>
            <a:cxnSpLocks/>
            <a:endCxn id="33" idx="0"/>
          </p:cNvCxnSpPr>
          <p:nvPr/>
        </p:nvCxnSpPr>
        <p:spPr>
          <a:xfrm rot="16200000" flipH="1">
            <a:off x="448185" y="4137224"/>
            <a:ext cx="717706" cy="420389"/>
          </a:xfrm>
          <a:prstGeom prst="bentConnector3">
            <a:avLst>
              <a:gd name="adj1" fmla="val 50000"/>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a:extLst>
              <a:ext uri="{FF2B5EF4-FFF2-40B4-BE49-F238E27FC236}">
                <a16:creationId xmlns:a16="http://schemas.microsoft.com/office/drawing/2014/main" id="{A92E332D-8D1F-DAB0-8C8C-2344786F6C32}"/>
              </a:ext>
            </a:extLst>
          </p:cNvPr>
          <p:cNvCxnSpPr>
            <a:cxnSpLocks/>
            <a:stCxn id="33" idx="3"/>
            <a:endCxn id="29" idx="1"/>
          </p:cNvCxnSpPr>
          <p:nvPr/>
        </p:nvCxnSpPr>
        <p:spPr>
          <a:xfrm>
            <a:off x="1737233" y="5758004"/>
            <a:ext cx="3060504" cy="475111"/>
          </a:xfrm>
          <a:prstGeom prst="bentConnector3">
            <a:avLst>
              <a:gd name="adj1" fmla="val 593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a:extLst>
              <a:ext uri="{FF2B5EF4-FFF2-40B4-BE49-F238E27FC236}">
                <a16:creationId xmlns:a16="http://schemas.microsoft.com/office/drawing/2014/main" id="{D70BDBC2-0896-0794-44AF-688F3B43AF77}"/>
              </a:ext>
            </a:extLst>
          </p:cNvPr>
          <p:cNvCxnSpPr>
            <a:cxnSpLocks/>
            <a:stCxn id="32" idx="2"/>
          </p:cNvCxnSpPr>
          <p:nvPr/>
        </p:nvCxnSpPr>
        <p:spPr>
          <a:xfrm rot="16200000" flipH="1">
            <a:off x="3292013" y="1762485"/>
            <a:ext cx="434038" cy="4886203"/>
          </a:xfrm>
          <a:prstGeom prst="bentConnector2">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54768E5-D4C2-2073-F3FA-2BB504C760C3}"/>
              </a:ext>
            </a:extLst>
          </p:cNvPr>
          <p:cNvSpPr>
            <a:spLocks/>
          </p:cNvSpPr>
          <p:nvPr/>
        </p:nvSpPr>
        <p:spPr>
          <a:xfrm>
            <a:off x="212554" y="4623520"/>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5</a:t>
            </a:r>
          </a:p>
        </p:txBody>
      </p:sp>
      <p:sp>
        <p:nvSpPr>
          <p:cNvPr id="59" name="Oval 58">
            <a:extLst>
              <a:ext uri="{FF2B5EF4-FFF2-40B4-BE49-F238E27FC236}">
                <a16:creationId xmlns:a16="http://schemas.microsoft.com/office/drawing/2014/main" id="{87147C27-0D52-4E5E-F3FF-0ED58F3C144E}"/>
              </a:ext>
            </a:extLst>
          </p:cNvPr>
          <p:cNvSpPr>
            <a:spLocks/>
          </p:cNvSpPr>
          <p:nvPr/>
        </p:nvSpPr>
        <p:spPr>
          <a:xfrm>
            <a:off x="2103928" y="3286864"/>
            <a:ext cx="360000" cy="360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4</a:t>
            </a:r>
          </a:p>
        </p:txBody>
      </p:sp>
      <p:sp>
        <p:nvSpPr>
          <p:cNvPr id="60" name="Oval 59">
            <a:extLst>
              <a:ext uri="{FF2B5EF4-FFF2-40B4-BE49-F238E27FC236}">
                <a16:creationId xmlns:a16="http://schemas.microsoft.com/office/drawing/2014/main" id="{AC1321B7-0134-1E7E-2CFC-17946A4AE13C}"/>
              </a:ext>
            </a:extLst>
          </p:cNvPr>
          <p:cNvSpPr>
            <a:spLocks/>
          </p:cNvSpPr>
          <p:nvPr/>
        </p:nvSpPr>
        <p:spPr>
          <a:xfrm>
            <a:off x="4797736" y="5607632"/>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t>6</a:t>
            </a:r>
          </a:p>
        </p:txBody>
      </p:sp>
    </p:spTree>
    <p:extLst>
      <p:ext uri="{BB962C8B-B14F-4D97-AF65-F5344CB8AC3E}">
        <p14:creationId xmlns:p14="http://schemas.microsoft.com/office/powerpoint/2010/main" val="46171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21" grpId="0"/>
      <p:bldP spid="22" grpId="0"/>
      <p:bldP spid="27" grpId="0"/>
      <p:bldP spid="29" grpId="0"/>
      <p:bldP spid="30" grpId="0" animBg="1"/>
      <p:bldP spid="14" grpId="0" animBg="1"/>
      <p:bldP spid="18" grpId="0" animBg="1"/>
      <p:bldP spid="26" grpId="0" animBg="1"/>
      <p:bldP spid="58" grpId="0" animBg="1"/>
      <p:bldP spid="59"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D7C1867-02D3-5C60-AF26-4BEEDE493897}"/>
              </a:ext>
            </a:extLst>
          </p:cNvPr>
          <p:cNvSpPr txBox="1"/>
          <p:nvPr/>
        </p:nvSpPr>
        <p:spPr>
          <a:xfrm>
            <a:off x="0" y="0"/>
            <a:ext cx="12192000" cy="1015663"/>
          </a:xfrm>
          <a:prstGeom prst="rect">
            <a:avLst/>
          </a:prstGeom>
          <a:solidFill>
            <a:schemeClr val="accent4"/>
          </a:solidFill>
        </p:spPr>
        <p:txBody>
          <a:bodyPr wrap="square" anchor="ctr">
            <a:spAutoFit/>
          </a:bodyPr>
          <a:lstStyle/>
          <a:p>
            <a:r>
              <a:rPr lang="en-US" sz="3600" b="1" dirty="0">
                <a:solidFill>
                  <a:schemeClr val="tx2"/>
                </a:solidFill>
                <a:latin typeface="+mj-lt"/>
              </a:rPr>
              <a:t>How much progress in reading was possible? </a:t>
            </a:r>
            <a:r>
              <a:rPr lang="en-US" sz="3600" dirty="0">
                <a:solidFill>
                  <a:schemeClr val="tx2"/>
                </a:solidFill>
                <a:latin typeface="+mj-lt"/>
              </a:rPr>
              <a:t>|</a:t>
            </a:r>
            <a:r>
              <a:rPr lang="en-US" sz="2400" dirty="0">
                <a:solidFill>
                  <a:schemeClr val="tx2"/>
                </a:solidFill>
                <a:latin typeface="+mj-lt"/>
              </a:rPr>
              <a:t>Volunteers conducted a baseline at the beginning and endline at the end of the 4-week instructional period </a:t>
            </a:r>
          </a:p>
        </p:txBody>
      </p:sp>
      <p:sp>
        <p:nvSpPr>
          <p:cNvPr id="8" name="Slide Number Placeholder 5">
            <a:extLst>
              <a:ext uri="{FF2B5EF4-FFF2-40B4-BE49-F238E27FC236}">
                <a16:creationId xmlns:a16="http://schemas.microsoft.com/office/drawing/2014/main" id="{51118C42-3B8A-B4FA-176C-A3AD088F3A40}"/>
              </a:ext>
            </a:extLst>
          </p:cNvPr>
          <p:cNvSpPr>
            <a:spLocks noGrp="1"/>
          </p:cNvSpPr>
          <p:nvPr>
            <p:ph type="sldNum" sz="quarter" idx="12"/>
          </p:nvPr>
        </p:nvSpPr>
        <p:spPr>
          <a:xfrm>
            <a:off x="9448800" y="0"/>
            <a:ext cx="2743200" cy="365125"/>
          </a:xfrm>
        </p:spPr>
        <p:txBody>
          <a:bodyPr/>
          <a:lstStyle/>
          <a:p>
            <a:r>
              <a:rPr lang="en-US" dirty="0"/>
              <a:t>| </a:t>
            </a:r>
            <a:fld id="{CA507DF9-45BA-E040-8D5B-8A8AC1A3E0E0}" type="slidenum">
              <a:rPr lang="en-US" smtClean="0">
                <a:solidFill>
                  <a:schemeClr val="tx1"/>
                </a:solidFill>
              </a:rPr>
              <a:pPr/>
              <a:t>9</a:t>
            </a:fld>
            <a:endParaRPr lang="en-US" dirty="0">
              <a:solidFill>
                <a:schemeClr val="tx1"/>
              </a:solidFill>
            </a:endParaRPr>
          </a:p>
        </p:txBody>
      </p:sp>
      <p:graphicFrame>
        <p:nvGraphicFramePr>
          <p:cNvPr id="10" name="Chart 9">
            <a:extLst>
              <a:ext uri="{FF2B5EF4-FFF2-40B4-BE49-F238E27FC236}">
                <a16:creationId xmlns:a16="http://schemas.microsoft.com/office/drawing/2014/main" id="{6FF00C1C-016B-C8D0-B1EF-5B3666008755}"/>
              </a:ext>
            </a:extLst>
          </p:cNvPr>
          <p:cNvGraphicFramePr>
            <a:graphicFrameLocks/>
          </p:cNvGraphicFramePr>
          <p:nvPr>
            <p:extLst>
              <p:ext uri="{D42A27DB-BD31-4B8C-83A1-F6EECF244321}">
                <p14:modId xmlns:p14="http://schemas.microsoft.com/office/powerpoint/2010/main" val="4125502268"/>
              </p:ext>
            </p:extLst>
          </p:nvPr>
        </p:nvGraphicFramePr>
        <p:xfrm>
          <a:off x="180473" y="1090294"/>
          <a:ext cx="11839075" cy="3986678"/>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6397D702-FCC3-7755-9391-F3EB89F5D9DC}"/>
              </a:ext>
            </a:extLst>
          </p:cNvPr>
          <p:cNvSpPr txBox="1"/>
          <p:nvPr/>
        </p:nvSpPr>
        <p:spPr>
          <a:xfrm>
            <a:off x="2023979" y="1964088"/>
            <a:ext cx="745959" cy="307777"/>
          </a:xfrm>
          <a:prstGeom prst="rect">
            <a:avLst/>
          </a:prstGeom>
          <a:noFill/>
        </p:spPr>
        <p:txBody>
          <a:bodyPr wrap="square">
            <a:spAutoFit/>
          </a:bodyPr>
          <a:lstStyle/>
          <a:p>
            <a:pPr algn="ctr"/>
            <a:r>
              <a:rPr lang="en-US" sz="1400" b="1" i="1" dirty="0">
                <a:solidFill>
                  <a:schemeClr val="accent6">
                    <a:lumMod val="50000"/>
                  </a:schemeClr>
                </a:solidFill>
              </a:rPr>
              <a:t>(24 pp)</a:t>
            </a:r>
            <a:endParaRPr lang="en-US" sz="1400" i="1" dirty="0"/>
          </a:p>
        </p:txBody>
      </p:sp>
      <p:sp>
        <p:nvSpPr>
          <p:cNvPr id="12" name="TextBox 11">
            <a:extLst>
              <a:ext uri="{FF2B5EF4-FFF2-40B4-BE49-F238E27FC236}">
                <a16:creationId xmlns:a16="http://schemas.microsoft.com/office/drawing/2014/main" id="{1A619398-0481-BF00-2FD7-36BACA9A38E8}"/>
              </a:ext>
            </a:extLst>
          </p:cNvPr>
          <p:cNvSpPr txBox="1"/>
          <p:nvPr/>
        </p:nvSpPr>
        <p:spPr>
          <a:xfrm>
            <a:off x="4253164" y="1964088"/>
            <a:ext cx="745959" cy="307777"/>
          </a:xfrm>
          <a:prstGeom prst="rect">
            <a:avLst/>
          </a:prstGeom>
          <a:noFill/>
        </p:spPr>
        <p:txBody>
          <a:bodyPr wrap="square">
            <a:spAutoFit/>
          </a:bodyPr>
          <a:lstStyle/>
          <a:p>
            <a:pPr algn="ctr"/>
            <a:r>
              <a:rPr lang="en-US" sz="1400" b="1" i="1" dirty="0">
                <a:solidFill>
                  <a:schemeClr val="accent6">
                    <a:lumMod val="50000"/>
                  </a:schemeClr>
                </a:solidFill>
              </a:rPr>
              <a:t>(30 pp)</a:t>
            </a:r>
            <a:endParaRPr lang="en-US" sz="1400" i="1" dirty="0"/>
          </a:p>
        </p:txBody>
      </p:sp>
      <p:sp>
        <p:nvSpPr>
          <p:cNvPr id="13" name="TextBox 12">
            <a:extLst>
              <a:ext uri="{FF2B5EF4-FFF2-40B4-BE49-F238E27FC236}">
                <a16:creationId xmlns:a16="http://schemas.microsoft.com/office/drawing/2014/main" id="{9AD7C52E-EEB5-B929-11F2-01E277720FB2}"/>
              </a:ext>
            </a:extLst>
          </p:cNvPr>
          <p:cNvSpPr txBox="1"/>
          <p:nvPr/>
        </p:nvSpPr>
        <p:spPr>
          <a:xfrm>
            <a:off x="6562556" y="1964088"/>
            <a:ext cx="745959" cy="307777"/>
          </a:xfrm>
          <a:prstGeom prst="rect">
            <a:avLst/>
          </a:prstGeom>
          <a:noFill/>
        </p:spPr>
        <p:txBody>
          <a:bodyPr wrap="square">
            <a:spAutoFit/>
          </a:bodyPr>
          <a:lstStyle/>
          <a:p>
            <a:pPr algn="ctr"/>
            <a:r>
              <a:rPr lang="en-US" sz="1400" b="1" i="1" dirty="0">
                <a:solidFill>
                  <a:schemeClr val="accent6">
                    <a:lumMod val="50000"/>
                  </a:schemeClr>
                </a:solidFill>
              </a:rPr>
              <a:t>(24 pp)</a:t>
            </a:r>
            <a:endParaRPr lang="en-US" sz="1400" i="1" dirty="0"/>
          </a:p>
        </p:txBody>
      </p:sp>
      <p:sp>
        <p:nvSpPr>
          <p:cNvPr id="14" name="TextBox 13">
            <a:extLst>
              <a:ext uri="{FF2B5EF4-FFF2-40B4-BE49-F238E27FC236}">
                <a16:creationId xmlns:a16="http://schemas.microsoft.com/office/drawing/2014/main" id="{6A658722-47FF-8C0F-3F6A-FBBD84CCA30A}"/>
              </a:ext>
            </a:extLst>
          </p:cNvPr>
          <p:cNvSpPr txBox="1"/>
          <p:nvPr/>
        </p:nvSpPr>
        <p:spPr>
          <a:xfrm>
            <a:off x="8778373" y="1964088"/>
            <a:ext cx="745959" cy="307777"/>
          </a:xfrm>
          <a:prstGeom prst="rect">
            <a:avLst/>
          </a:prstGeom>
          <a:noFill/>
        </p:spPr>
        <p:txBody>
          <a:bodyPr wrap="square">
            <a:spAutoFit/>
          </a:bodyPr>
          <a:lstStyle/>
          <a:p>
            <a:pPr algn="ctr"/>
            <a:r>
              <a:rPr lang="en-US" sz="1400" b="1" i="1" dirty="0">
                <a:solidFill>
                  <a:schemeClr val="accent6">
                    <a:lumMod val="50000"/>
                  </a:schemeClr>
                </a:solidFill>
              </a:rPr>
              <a:t>(25 pp)</a:t>
            </a:r>
            <a:endParaRPr lang="en-US" sz="1400" i="1" dirty="0"/>
          </a:p>
        </p:txBody>
      </p:sp>
      <p:sp>
        <p:nvSpPr>
          <p:cNvPr id="15" name="TextBox 14">
            <a:extLst>
              <a:ext uri="{FF2B5EF4-FFF2-40B4-BE49-F238E27FC236}">
                <a16:creationId xmlns:a16="http://schemas.microsoft.com/office/drawing/2014/main" id="{83CCDD63-24E0-0D9D-ACB5-5C103C702E56}"/>
              </a:ext>
            </a:extLst>
          </p:cNvPr>
          <p:cNvSpPr txBox="1"/>
          <p:nvPr/>
        </p:nvSpPr>
        <p:spPr>
          <a:xfrm>
            <a:off x="180473" y="5129774"/>
            <a:ext cx="9528606"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t>Overall, there was a </a:t>
            </a:r>
            <a:r>
              <a:rPr lang="en-US" sz="1600" b="1" dirty="0"/>
              <a:t>25-percentage point (pp) improvement </a:t>
            </a:r>
            <a:r>
              <a:rPr lang="en-US" sz="1600" dirty="0"/>
              <a:t>in the ability to read at least a Std II level text.</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Bihar </a:t>
            </a:r>
            <a:r>
              <a:rPr lang="en-US" sz="1600" dirty="0"/>
              <a:t>showcased the </a:t>
            </a:r>
            <a:r>
              <a:rPr lang="en-US" sz="1600" b="1" dirty="0"/>
              <a:t>highest improvement </a:t>
            </a:r>
            <a:r>
              <a:rPr lang="en-US" sz="1600" dirty="0"/>
              <a:t>in reading among the 3 states. Overall, at endline, there was a </a:t>
            </a:r>
            <a:r>
              <a:rPr lang="en-US" sz="1600" b="1" dirty="0"/>
              <a:t>reduction of 29 pp </a:t>
            </a:r>
            <a:r>
              <a:rPr lang="en-US" sz="1600" dirty="0"/>
              <a:t>in children at ‘Letter level or below’ between baseline and endline</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sz="1600" dirty="0"/>
              <a:t>A small sample of volunteer camp data was verified via field visits (E.g., ~7% camps had verification visits during the baseline period and 80% children’s learning level in the verification was correct.)</a:t>
            </a:r>
          </a:p>
        </p:txBody>
      </p:sp>
      <p:graphicFrame>
        <p:nvGraphicFramePr>
          <p:cNvPr id="16" name="Table 15">
            <a:extLst>
              <a:ext uri="{FF2B5EF4-FFF2-40B4-BE49-F238E27FC236}">
                <a16:creationId xmlns:a16="http://schemas.microsoft.com/office/drawing/2014/main" id="{134A1ADC-FFD9-98EE-BBF9-1E42B4FC52B4}"/>
              </a:ext>
            </a:extLst>
          </p:cNvPr>
          <p:cNvGraphicFramePr>
            <a:graphicFrameLocks noGrp="1"/>
          </p:cNvGraphicFramePr>
          <p:nvPr>
            <p:extLst>
              <p:ext uri="{D42A27DB-BD31-4B8C-83A1-F6EECF244321}">
                <p14:modId xmlns:p14="http://schemas.microsoft.com/office/powerpoint/2010/main" val="2939987842"/>
              </p:ext>
            </p:extLst>
          </p:nvPr>
        </p:nvGraphicFramePr>
        <p:xfrm>
          <a:off x="9336413" y="5206483"/>
          <a:ext cx="2675113" cy="1078570"/>
        </p:xfrm>
        <a:graphic>
          <a:graphicData uri="http://schemas.openxmlformats.org/drawingml/2006/table">
            <a:tbl>
              <a:tblPr/>
              <a:tblGrid>
                <a:gridCol w="1188553">
                  <a:extLst>
                    <a:ext uri="{9D8B030D-6E8A-4147-A177-3AD203B41FA5}">
                      <a16:colId xmlns:a16="http://schemas.microsoft.com/office/drawing/2014/main" val="4018183062"/>
                    </a:ext>
                  </a:extLst>
                </a:gridCol>
                <a:gridCol w="743280">
                  <a:extLst>
                    <a:ext uri="{9D8B030D-6E8A-4147-A177-3AD203B41FA5}">
                      <a16:colId xmlns:a16="http://schemas.microsoft.com/office/drawing/2014/main" val="4003781983"/>
                    </a:ext>
                  </a:extLst>
                </a:gridCol>
                <a:gridCol w="743280">
                  <a:extLst>
                    <a:ext uri="{9D8B030D-6E8A-4147-A177-3AD203B41FA5}">
                      <a16:colId xmlns:a16="http://schemas.microsoft.com/office/drawing/2014/main" val="1000587561"/>
                    </a:ext>
                  </a:extLst>
                </a:gridCol>
              </a:tblGrid>
              <a:tr h="215714">
                <a:tc>
                  <a:txBody>
                    <a:bodyPr/>
                    <a:lstStyle/>
                    <a:p>
                      <a:pPr algn="ctr" rtl="0" fontAlgn="ctr"/>
                      <a:r>
                        <a:rPr lang="en-IN" sz="1200" b="1" i="0" u="none" strike="noStrike" dirty="0">
                          <a:solidFill>
                            <a:srgbClr val="FFFFFF"/>
                          </a:solidFill>
                          <a:effectLst/>
                          <a:latin typeface="Calibri" panose="020F0502020204030204" pitchFamily="34" charset="0"/>
                        </a:rPr>
                        <a:t>Tested</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595959"/>
                    </a:solidFill>
                  </a:tcPr>
                </a:tc>
                <a:tc>
                  <a:txBody>
                    <a:bodyPr/>
                    <a:lstStyle/>
                    <a:p>
                      <a:pPr algn="ctr" rtl="0" fontAlgn="ctr"/>
                      <a:r>
                        <a:rPr lang="en-IN" sz="1200" b="1" i="0" u="none" strike="noStrike" dirty="0">
                          <a:solidFill>
                            <a:schemeClr val="bg1"/>
                          </a:solidFill>
                          <a:effectLst/>
                          <a:latin typeface="Calibri" panose="020F0502020204030204" pitchFamily="34" charset="0"/>
                        </a:rPr>
                        <a:t>Baseline</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chemeClr val="tx1">
                        <a:lumMod val="65000"/>
                        <a:lumOff val="35000"/>
                      </a:schemeClr>
                    </a:solidFill>
                  </a:tcPr>
                </a:tc>
                <a:tc>
                  <a:txBody>
                    <a:bodyPr/>
                    <a:lstStyle/>
                    <a:p>
                      <a:pPr algn="ctr" rtl="0" fontAlgn="ctr"/>
                      <a:r>
                        <a:rPr lang="en-IN" sz="1200" b="1" i="0" u="none" strike="noStrike" dirty="0">
                          <a:solidFill>
                            <a:schemeClr val="bg1"/>
                          </a:solidFill>
                          <a:effectLst/>
                          <a:latin typeface="Calibri" panose="020F0502020204030204" pitchFamily="34" charset="0"/>
                        </a:rPr>
                        <a:t>Endline</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491475453"/>
                  </a:ext>
                </a:extLst>
              </a:tr>
              <a:tr h="215714">
                <a:tc>
                  <a:txBody>
                    <a:bodyPr/>
                    <a:lstStyle/>
                    <a:p>
                      <a:pPr algn="ctr" rtl="0" fontAlgn="ctr"/>
                      <a:r>
                        <a:rPr lang="en-IN" sz="1200" b="0" i="0" u="none" strike="noStrike" dirty="0">
                          <a:solidFill>
                            <a:srgbClr val="FFFFFF"/>
                          </a:solidFill>
                          <a:effectLst/>
                          <a:latin typeface="Calibri" panose="020F0502020204030204" pitchFamily="34" charset="0"/>
                        </a:rPr>
                        <a:t>Uttar Pradesh</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595959"/>
                    </a:solidFill>
                  </a:tcPr>
                </a:tc>
                <a:tc>
                  <a:txBody>
                    <a:bodyPr/>
                    <a:lstStyle/>
                    <a:p>
                      <a:pPr algn="ctr" rtl="0" fontAlgn="ctr"/>
                      <a:r>
                        <a:rPr lang="en-IN" sz="1200" b="0" i="0" u="none" strike="noStrike" dirty="0">
                          <a:solidFill>
                            <a:srgbClr val="000000"/>
                          </a:solidFill>
                          <a:effectLst/>
                          <a:latin typeface="Calibri" panose="020F0502020204030204" pitchFamily="34" charset="0"/>
                        </a:rPr>
                        <a:t>13,15,206</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tc>
                  <a:txBody>
                    <a:bodyPr/>
                    <a:lstStyle/>
                    <a:p>
                      <a:pPr algn="ctr" rtl="0" fontAlgn="ctr"/>
                      <a:r>
                        <a:rPr lang="en-IN" sz="1200" b="0" i="0" u="none" strike="noStrike" dirty="0">
                          <a:solidFill>
                            <a:srgbClr val="000000"/>
                          </a:solidFill>
                          <a:effectLst/>
                          <a:latin typeface="Calibri" panose="020F0502020204030204" pitchFamily="34" charset="0"/>
                        </a:rPr>
                        <a:t>12,98,251</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extLst>
                  <a:ext uri="{0D108BD9-81ED-4DB2-BD59-A6C34878D82A}">
                    <a16:rowId xmlns:a16="http://schemas.microsoft.com/office/drawing/2014/main" val="3479740736"/>
                  </a:ext>
                </a:extLst>
              </a:tr>
              <a:tr h="215714">
                <a:tc>
                  <a:txBody>
                    <a:bodyPr/>
                    <a:lstStyle/>
                    <a:p>
                      <a:pPr algn="ctr" rtl="0" fontAlgn="ctr"/>
                      <a:r>
                        <a:rPr lang="en-IN" sz="1200" b="0" i="0" u="none" strike="noStrike" dirty="0">
                          <a:solidFill>
                            <a:srgbClr val="FFFFFF"/>
                          </a:solidFill>
                          <a:effectLst/>
                          <a:latin typeface="Calibri" panose="020F0502020204030204" pitchFamily="34" charset="0"/>
                        </a:rPr>
                        <a:t>Bihar</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595959"/>
                    </a:solidFill>
                  </a:tcPr>
                </a:tc>
                <a:tc>
                  <a:txBody>
                    <a:bodyPr/>
                    <a:lstStyle/>
                    <a:p>
                      <a:pPr algn="ctr" rtl="0" fontAlgn="ctr"/>
                      <a:r>
                        <a:rPr lang="en-IN" sz="1200" b="0" i="0" u="none" strike="noStrike" dirty="0">
                          <a:solidFill>
                            <a:srgbClr val="000000"/>
                          </a:solidFill>
                          <a:effectLst/>
                          <a:latin typeface="Calibri" panose="020F0502020204030204" pitchFamily="34" charset="0"/>
                        </a:rPr>
                        <a:t>12,46,413</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tc>
                  <a:txBody>
                    <a:bodyPr/>
                    <a:lstStyle/>
                    <a:p>
                      <a:pPr algn="ctr" rtl="0" fontAlgn="ctr"/>
                      <a:r>
                        <a:rPr lang="en-IN" sz="1200" b="0" i="0" u="none" strike="noStrike">
                          <a:solidFill>
                            <a:srgbClr val="000000"/>
                          </a:solidFill>
                          <a:effectLst/>
                          <a:latin typeface="Calibri" panose="020F0502020204030204" pitchFamily="34" charset="0"/>
                        </a:rPr>
                        <a:t>12,06,842</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extLst>
                  <a:ext uri="{0D108BD9-81ED-4DB2-BD59-A6C34878D82A}">
                    <a16:rowId xmlns:a16="http://schemas.microsoft.com/office/drawing/2014/main" val="308530674"/>
                  </a:ext>
                </a:extLst>
              </a:tr>
              <a:tr h="215714">
                <a:tc>
                  <a:txBody>
                    <a:bodyPr/>
                    <a:lstStyle/>
                    <a:p>
                      <a:pPr algn="ctr" rtl="0" fontAlgn="ctr"/>
                      <a:r>
                        <a:rPr lang="en-IN" sz="1200" b="0" i="0" u="none" strike="noStrike" dirty="0">
                          <a:solidFill>
                            <a:srgbClr val="FFFFFF"/>
                          </a:solidFill>
                          <a:effectLst/>
                          <a:latin typeface="Calibri" panose="020F0502020204030204" pitchFamily="34" charset="0"/>
                        </a:rPr>
                        <a:t>Madhya Pradesh</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595959"/>
                    </a:solidFill>
                  </a:tcPr>
                </a:tc>
                <a:tc>
                  <a:txBody>
                    <a:bodyPr/>
                    <a:lstStyle/>
                    <a:p>
                      <a:pPr algn="ctr" rtl="0" fontAlgn="ctr"/>
                      <a:r>
                        <a:rPr lang="en-IN" sz="1200" b="0" i="0" u="none" strike="noStrike">
                          <a:solidFill>
                            <a:srgbClr val="000000"/>
                          </a:solidFill>
                          <a:effectLst/>
                          <a:latin typeface="Calibri" panose="020F0502020204030204" pitchFamily="34" charset="0"/>
                        </a:rPr>
                        <a:t>9,20,111</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tc>
                  <a:txBody>
                    <a:bodyPr/>
                    <a:lstStyle/>
                    <a:p>
                      <a:pPr algn="ctr" rtl="0" fontAlgn="ctr"/>
                      <a:r>
                        <a:rPr lang="en-IN" sz="1200" b="0" i="0" u="none" strike="noStrike">
                          <a:solidFill>
                            <a:srgbClr val="000000"/>
                          </a:solidFill>
                          <a:effectLst/>
                          <a:latin typeface="Calibri" panose="020F0502020204030204" pitchFamily="34" charset="0"/>
                        </a:rPr>
                        <a:t>9,00,362</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rgbClr val="FFFFFF"/>
                    </a:solidFill>
                  </a:tcPr>
                </a:tc>
                <a:extLst>
                  <a:ext uri="{0D108BD9-81ED-4DB2-BD59-A6C34878D82A}">
                    <a16:rowId xmlns:a16="http://schemas.microsoft.com/office/drawing/2014/main" val="4078405912"/>
                  </a:ext>
                </a:extLst>
              </a:tr>
              <a:tr h="215714">
                <a:tc>
                  <a:txBody>
                    <a:bodyPr/>
                    <a:lstStyle/>
                    <a:p>
                      <a:pPr algn="ctr" rtl="0" fontAlgn="ctr"/>
                      <a:r>
                        <a:rPr lang="en-IN" sz="1200" b="1" i="0" u="none" strike="noStrike" dirty="0">
                          <a:solidFill>
                            <a:schemeClr val="tx1"/>
                          </a:solidFill>
                          <a:effectLst/>
                          <a:latin typeface="Calibri" panose="020F0502020204030204" pitchFamily="34" charset="0"/>
                        </a:rPr>
                        <a:t>Overall</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chemeClr val="bg1">
                        <a:lumMod val="95000"/>
                      </a:schemeClr>
                    </a:solidFill>
                  </a:tcPr>
                </a:tc>
                <a:tc>
                  <a:txBody>
                    <a:bodyPr/>
                    <a:lstStyle/>
                    <a:p>
                      <a:pPr algn="ctr" rtl="0" fontAlgn="ctr"/>
                      <a:r>
                        <a:rPr lang="en-IN" sz="1200" b="1" i="0" u="none" strike="noStrike" dirty="0">
                          <a:solidFill>
                            <a:schemeClr val="tx1"/>
                          </a:solidFill>
                          <a:effectLst/>
                          <a:latin typeface="Calibri" panose="020F0502020204030204" pitchFamily="34" charset="0"/>
                        </a:rPr>
                        <a:t>34,81,730</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chemeClr val="bg1">
                        <a:lumMod val="95000"/>
                      </a:schemeClr>
                    </a:solidFill>
                  </a:tcPr>
                </a:tc>
                <a:tc>
                  <a:txBody>
                    <a:bodyPr/>
                    <a:lstStyle/>
                    <a:p>
                      <a:pPr algn="ctr" rtl="0" fontAlgn="ctr"/>
                      <a:r>
                        <a:rPr lang="en-IN" sz="1200" b="1" i="0" u="none" strike="noStrike" dirty="0">
                          <a:solidFill>
                            <a:schemeClr val="tx1"/>
                          </a:solidFill>
                          <a:effectLst/>
                          <a:latin typeface="Calibri" panose="020F0502020204030204" pitchFamily="34" charset="0"/>
                        </a:rPr>
                        <a:t>34,05,455</a:t>
                      </a:r>
                    </a:p>
                  </a:txBody>
                  <a:tcPr marL="9525" marR="9525" marT="9525" marB="0" anchor="ctr">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F2F2F2"/>
                      </a:solidFill>
                      <a:prstDash val="solid"/>
                      <a:round/>
                      <a:headEnd type="none" w="med" len="med"/>
                      <a:tailEnd type="none" w="med" len="med"/>
                    </a:lnT>
                    <a:lnB w="12700" cap="flat" cmpd="sng" algn="ctr">
                      <a:solidFill>
                        <a:srgbClr val="F2F2F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82503729"/>
                  </a:ext>
                </a:extLst>
              </a:tr>
            </a:tbl>
          </a:graphicData>
        </a:graphic>
      </p:graphicFrame>
      <p:cxnSp>
        <p:nvCxnSpPr>
          <p:cNvPr id="17" name="Straight Connector 16">
            <a:extLst>
              <a:ext uri="{FF2B5EF4-FFF2-40B4-BE49-F238E27FC236}">
                <a16:creationId xmlns:a16="http://schemas.microsoft.com/office/drawing/2014/main" id="{647B3D84-26D9-05FD-C8C0-A1296B1876FB}"/>
              </a:ext>
            </a:extLst>
          </p:cNvPr>
          <p:cNvCxnSpPr>
            <a:cxnSpLocks/>
          </p:cNvCxnSpPr>
          <p:nvPr/>
        </p:nvCxnSpPr>
        <p:spPr>
          <a:xfrm>
            <a:off x="3530600" y="1976400"/>
            <a:ext cx="0" cy="244800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E9E6418-30A2-C98E-9E98-5FE865634142}"/>
              </a:ext>
            </a:extLst>
          </p:cNvPr>
          <p:cNvCxnSpPr>
            <a:cxnSpLocks/>
          </p:cNvCxnSpPr>
          <p:nvPr/>
        </p:nvCxnSpPr>
        <p:spPr>
          <a:xfrm>
            <a:off x="5765800" y="1976400"/>
            <a:ext cx="0" cy="244800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28216BC-088D-9657-37B5-7D28D8D1B669}"/>
              </a:ext>
            </a:extLst>
          </p:cNvPr>
          <p:cNvCxnSpPr>
            <a:cxnSpLocks/>
          </p:cNvCxnSpPr>
          <p:nvPr/>
        </p:nvCxnSpPr>
        <p:spPr>
          <a:xfrm>
            <a:off x="8013700" y="1976400"/>
            <a:ext cx="0" cy="244800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086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13"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20891</TotalTime>
  <Words>2295</Words>
  <Application>Microsoft Macintosh PowerPoint</Application>
  <PresentationFormat>Widescreen</PresentationFormat>
  <Paragraphs>246</Paragraphs>
  <Slides>14</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9" baseType="lpstr">
      <vt:lpstr>Arial</vt:lpstr>
      <vt:lpstr>Calibri</vt:lpstr>
      <vt:lpstr>Calibri Light</vt:lpstr>
      <vt:lpstr>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Camp 2023</dc:title>
  <dc:creator>Karthik Menon</dc:creator>
  <cp:lastModifiedBy>Karthik Menon</cp:lastModifiedBy>
  <cp:revision>241</cp:revision>
  <dcterms:created xsi:type="dcterms:W3CDTF">2023-07-07T08:45:26Z</dcterms:created>
  <dcterms:modified xsi:type="dcterms:W3CDTF">2023-08-28T11:35:52Z</dcterms:modified>
</cp:coreProperties>
</file>