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sldIdLst>
    <p:sldId id="265" r:id="rId2"/>
    <p:sldId id="298" r:id="rId3"/>
    <p:sldId id="287" r:id="rId4"/>
    <p:sldId id="269" r:id="rId5"/>
    <p:sldId id="285" r:id="rId6"/>
    <p:sldId id="289" r:id="rId7"/>
    <p:sldId id="286" r:id="rId8"/>
    <p:sldId id="288" r:id="rId9"/>
    <p:sldId id="299" r:id="rId10"/>
    <p:sldId id="300" r:id="rId11"/>
    <p:sldId id="302" r:id="rId12"/>
    <p:sldId id="304" r:id="rId13"/>
    <p:sldId id="303" r:id="rId14"/>
    <p:sldId id="305" r:id="rId15"/>
    <p:sldId id="270" r:id="rId16"/>
  </p:sldIdLst>
  <p:sldSz cx="12192000" cy="6858000"/>
  <p:notesSz cx="6858000" cy="9144000"/>
  <p:defaultTextStyle>
    <a:defPPr>
      <a:defRPr lang="en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7340B56-22E8-A4A9-BF26-FE955C5B92F5}" name="Maud Seghers" initials="MS" userId="S::maud.seghers@vvob.be::60b87c39-67e6-4f3a-b53c-1567a2e0d302" providerId="AD"/>
  <p188:author id="{47E0C95F-ECFB-0849-E51F-3448E217E685}" name="Maud Seghers" initials="MS" userId="S::maud.seghers@vvob.org::60b87c39-67e6-4f3a-b53c-1567a2e0d30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6289"/>
    <a:srgbClr val="D07F27"/>
    <a:srgbClr val="DEECF4"/>
    <a:srgbClr val="F8F6F3"/>
    <a:srgbClr val="D01B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07"/>
  </p:normalViewPr>
  <p:slideViewPr>
    <p:cSldViewPr snapToGrid="0">
      <p:cViewPr varScale="1">
        <p:scale>
          <a:sx n="90" d="100"/>
          <a:sy n="90" d="100"/>
        </p:scale>
        <p:origin x="232" y="5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109103-0A59-B141-9BED-C8BFF7E8F952}" type="datetimeFigureOut">
              <a:rPr lang="en-US" smtClean="0"/>
              <a:t>8/30/23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EC9AAC-765E-6F4C-ADA7-EE85F2E7069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8689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sz="2800" dirty="0">
                <a:solidFill>
                  <a:srgbClr val="2F6289"/>
                </a:solidFill>
                <a:latin typeface="Speak Pro" panose="020F0502020204030204" pitchFamily="34" charset="0"/>
              </a:rPr>
              <a:t>Purpose </a:t>
            </a:r>
          </a:p>
          <a:p>
            <a:pPr marL="971550" lvl="1" indent="-51435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Support originating / intermediary / adopting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organisations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 in: </a:t>
            </a:r>
          </a:p>
          <a:p>
            <a:pPr marL="1428750" lvl="2" indent="-51435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Assessing the ease or difficulty of scaling an education initiative for impact.</a:t>
            </a:r>
          </a:p>
          <a:p>
            <a:pPr marL="1428750" lvl="2" indent="-51435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Developing a plan to scale the initiative for impact.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EC9AAC-765E-6F4C-ADA7-EE85F2E7069A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90573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EC9AAC-765E-6F4C-ADA7-EE85F2E7069A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11407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BAFCA5-00DA-BE04-C3A0-3EC5A6849E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307F0D5-0C50-39AA-363C-A8764A0755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D254D2-D795-BE7A-C616-8D978144CF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CB16C-21A6-7543-B2A4-F0204E6EB9EC}" type="datetimeFigureOut">
              <a:rPr lang="en-BE" smtClean="0"/>
              <a:t>30/08/2023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C11CAF-3BEB-8268-88C4-D4ADF875AF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8A945D-ADE0-F13F-5B2F-907709A8E8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C9A37-ECF1-EB44-A26D-FC3352310536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0980710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4D91BF-C55B-B183-D406-7F8CFAB9DC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ED59291-01C3-3B51-9286-069AA6AF80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E46598-C74C-CB97-EAD9-027E72E311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CB16C-21A6-7543-B2A4-F0204E6EB9EC}" type="datetimeFigureOut">
              <a:rPr lang="en-BE" smtClean="0"/>
              <a:t>30/08/2023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8DD8FC-8032-ED1F-F527-3612C4C5EF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175DBE-218F-2A6C-02ED-1AFD308838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C9A37-ECF1-EB44-A26D-FC3352310536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7184050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7E721A3-AFC5-229B-2C20-DDC7AEF1124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2D79008-32DD-2E33-32C7-903DEABB4C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6470F1-76B2-C8FD-E4A2-5F346DEE88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CB16C-21A6-7543-B2A4-F0204E6EB9EC}" type="datetimeFigureOut">
              <a:rPr lang="en-BE" smtClean="0"/>
              <a:t>30/08/2023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5C0DBF-C49D-A30E-76BC-B12A786B8B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3187-643E-D250-C106-8588ADD63C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C9A37-ECF1-EB44-A26D-FC3352310536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618460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FC07EF-26B6-9C79-C433-82BC08ABA7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46F2AA-4CA9-5669-C76B-F5AD75F161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1C797A-5A94-FCD6-8465-19E67E4F8F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CB16C-21A6-7543-B2A4-F0204E6EB9EC}" type="datetimeFigureOut">
              <a:rPr lang="en-BE" smtClean="0"/>
              <a:t>30/08/2023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1B8377-A3C3-0B20-2C66-0D19451965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CBB76B-853F-63D8-AD48-14A3FAF7D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C9A37-ECF1-EB44-A26D-FC3352310536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1093574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4D17D8-50DD-C813-0B38-F64F13CF01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E373D2-3FA3-F4F9-D40F-295D226A7B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82BDCE-BDA2-86E1-F0EC-1134A01F56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CB16C-21A6-7543-B2A4-F0204E6EB9EC}" type="datetimeFigureOut">
              <a:rPr lang="en-BE" smtClean="0"/>
              <a:t>30/08/2023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EB1D0C-7579-368E-243F-23EC84FCB3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D15457-BD55-78BD-3E17-1F851EFB48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C9A37-ECF1-EB44-A26D-FC3352310536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337786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1CDFD2-3C67-B5D7-D915-6E7AD3020D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7BC800-128B-002C-646E-393DE9E1F78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1EFD05-4C4E-C3D8-F6F5-6F88060FFF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8D78A6-046B-A1CE-18CB-3825598857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CB16C-21A6-7543-B2A4-F0204E6EB9EC}" type="datetimeFigureOut">
              <a:rPr lang="en-BE" smtClean="0"/>
              <a:t>30/08/2023</a:t>
            </a:fld>
            <a:endParaRPr lang="en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C4FDCF-2D51-114C-59EB-E2D8708FE0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C1D599-6E96-E7EB-5657-B7F2F75FAA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C9A37-ECF1-EB44-A26D-FC3352310536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809058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BA9616-E1FF-BEE7-1D89-66BD926251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0DDF69-547B-6D9E-955D-D67DFBE0BE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CC9018-137A-9D85-803F-4E3395AA48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C1CA78-BCD1-FD1A-43A6-02DC2DE2CD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0AD6E6A-837C-110C-AA13-67B79731F8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A7EC0C-F590-D977-4680-E094A50731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CB16C-21A6-7543-B2A4-F0204E6EB9EC}" type="datetimeFigureOut">
              <a:rPr lang="en-BE" smtClean="0"/>
              <a:t>30/08/2023</a:t>
            </a:fld>
            <a:endParaRPr lang="en-B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57FE54-0D3B-28A2-9564-498CFAC086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6393EC-9503-501A-6686-CC42EA74AA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C9A37-ECF1-EB44-A26D-FC3352310536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045018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69E0D5-5416-2468-B968-B735D8081D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B117D64-792B-987C-7943-F1A3EB4303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CB16C-21A6-7543-B2A4-F0204E6EB9EC}" type="datetimeFigureOut">
              <a:rPr lang="en-BE" smtClean="0"/>
              <a:t>30/08/2023</a:t>
            </a:fld>
            <a:endParaRPr lang="en-B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141B868-AA08-D0E2-686B-09F0700D35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1582130-7F1D-7A83-2E2E-A927005E1A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C9A37-ECF1-EB44-A26D-FC3352310536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832115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D80D6B7-BA90-0DFE-BAE2-8356143F6D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CB16C-21A6-7543-B2A4-F0204E6EB9EC}" type="datetimeFigureOut">
              <a:rPr lang="en-BE" smtClean="0"/>
              <a:t>30/08/2023</a:t>
            </a:fld>
            <a:endParaRPr lang="en-B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93D5FD-A7D9-F532-617B-FD17CE6F7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99A867-F0B8-9754-0CCE-384BA8EA4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C9A37-ECF1-EB44-A26D-FC3352310536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336732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1653AB-610F-0E8B-AB04-61CD76B390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EF5DDC-4859-2A48-444E-C1A78782E8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5D149A-95E3-B450-803D-871E1F2BA3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DA84B1-008D-BBF4-BDA8-CC6A29CC5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CB16C-21A6-7543-B2A4-F0204E6EB9EC}" type="datetimeFigureOut">
              <a:rPr lang="en-BE" smtClean="0"/>
              <a:t>30/08/2023</a:t>
            </a:fld>
            <a:endParaRPr lang="en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106599-5E0C-D142-E6A9-CE852654DB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7301B3-3C6F-6C5E-F890-6A2094B82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C9A37-ECF1-EB44-A26D-FC3352310536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907862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6F6D8C-3A05-4681-57BD-9667CB290A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98FD538-2A1D-CBAC-7392-16CB707F8D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B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C579B4-8D71-EBAF-F148-7B217A1AE2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D20E898-9A32-4465-F4E2-325F7BC00D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CB16C-21A6-7543-B2A4-F0204E6EB9EC}" type="datetimeFigureOut">
              <a:rPr lang="en-BE" smtClean="0"/>
              <a:t>30/08/2023</a:t>
            </a:fld>
            <a:endParaRPr lang="en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DB62B7-0EBC-21D6-081F-0C2F0B8FAF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9F717C-D997-C843-1B02-E433125EAF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C9A37-ECF1-EB44-A26D-FC3352310536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4642010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995F929-C4FB-B6E1-B49E-F03B37FDAE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F65323-3921-3616-7248-5F616AA3CF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8B3C84-E11D-88D3-63DD-E49861BEF8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0CB16C-21A6-7543-B2A4-F0204E6EB9EC}" type="datetimeFigureOut">
              <a:rPr lang="en-BE" smtClean="0"/>
              <a:t>30/08/2023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FE0084-0953-26CC-A963-CE889DE4C1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148AFE-9961-AFB8-38DD-994A509AB8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9C9A37-ECF1-EB44-A26D-FC3352310536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4421075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g"/><Relationship Id="rId3" Type="http://schemas.openxmlformats.org/officeDocument/2006/relationships/image" Target="../media/image17.jpg"/><Relationship Id="rId7" Type="http://schemas.openxmlformats.org/officeDocument/2006/relationships/image" Target="../media/image21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jpg"/><Relationship Id="rId9" Type="http://schemas.openxmlformats.org/officeDocument/2006/relationships/image" Target="../media/image23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mailto:maud.seghers@vvob.or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hyperlink" Target="mailto:phuong.nh@vvob.org" TargetMode="External"/><Relationship Id="rId4" Type="http://schemas.openxmlformats.org/officeDocument/2006/relationships/hyperlink" Target="mailto:karolina.rutkowska@vvob.or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vvob.org/en/downloads/education-scalability-checklist-user-guide" TargetMode="External"/><Relationship Id="rId7" Type="http://schemas.openxmlformats.org/officeDocument/2006/relationships/hyperlink" Target="https://www.vvob.org/sites/belgium/files/vvob_esc_es_def_2.pdf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vvob.org/sites/belgium/files/vvob_esc_def_interactif.pdf" TargetMode="External"/><Relationship Id="rId5" Type="http://schemas.openxmlformats.org/officeDocument/2006/relationships/hyperlink" Target="https://www.vvob.org/en/downloads/loutil-de-mise-lechelle-dans-le-secteur-de-leducation-guide-de-lutilisateur" TargetMode="External"/><Relationship Id="rId4" Type="http://schemas.openxmlformats.org/officeDocument/2006/relationships/hyperlink" Target="https://www.vvob.org/en/downloads/lista-de-verificacion-de-la-escalabilidad-para-la-educacion-guia-del-uso-es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svg"/><Relationship Id="rId3" Type="http://schemas.openxmlformats.org/officeDocument/2006/relationships/image" Target="../media/image3.png"/><Relationship Id="rId7" Type="http://schemas.openxmlformats.org/officeDocument/2006/relationships/image" Target="../media/image8.sv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svg"/><Relationship Id="rId5" Type="http://schemas.openxmlformats.org/officeDocument/2006/relationships/image" Target="../media/image6.sv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svg"/><Relationship Id="rId1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EC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:a16="http://schemas.microsoft.com/office/drawing/2014/main" id="{880F4CE1-7E49-FB67-9A71-1DB931C3DB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99916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9AF4B38-B465-C72D-7BD2-CF386524851A}"/>
              </a:ext>
            </a:extLst>
          </p:cNvPr>
          <p:cNvSpPr txBox="1"/>
          <p:nvPr/>
        </p:nvSpPr>
        <p:spPr>
          <a:xfrm>
            <a:off x="2705101" y="2136338"/>
            <a:ext cx="2967037" cy="2585323"/>
          </a:xfrm>
          <a:prstGeom prst="rect">
            <a:avLst/>
          </a:prstGeom>
          <a:solidFill>
            <a:srgbClr val="DEECF4"/>
          </a:solidFill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rgbClr val="2F6289"/>
                </a:solidFill>
                <a:latin typeface="Speak Pro" panose="020F0502020204030204" pitchFamily="34" charset="0"/>
              </a:rPr>
              <a:t>Education Scalability Checklist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597A12-CA3C-A1AB-CDE1-3A351657F324}"/>
              </a:ext>
            </a:extLst>
          </p:cNvPr>
          <p:cNvSpPr txBox="1"/>
          <p:nvPr/>
        </p:nvSpPr>
        <p:spPr>
          <a:xfrm>
            <a:off x="6096000" y="5197462"/>
            <a:ext cx="59197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EEA Webinar</a:t>
            </a:r>
          </a:p>
          <a:p>
            <a:pPr algn="r"/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August 31, 2023</a:t>
            </a:r>
          </a:p>
        </p:txBody>
      </p:sp>
    </p:spTree>
    <p:extLst>
      <p:ext uri="{BB962C8B-B14F-4D97-AF65-F5344CB8AC3E}">
        <p14:creationId xmlns:p14="http://schemas.microsoft.com/office/powerpoint/2010/main" val="19604310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F8615C74-BF21-C742-9748-41830C88A37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0199"/>
          <a:stretch/>
        </p:blipFill>
        <p:spPr>
          <a:xfrm>
            <a:off x="0" y="4132155"/>
            <a:ext cx="12192000" cy="1046056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4B37FA2B-0890-464F-B890-31D3A21B6A42}"/>
              </a:ext>
            </a:extLst>
          </p:cNvPr>
          <p:cNvGrpSpPr/>
          <p:nvPr/>
        </p:nvGrpSpPr>
        <p:grpSpPr>
          <a:xfrm>
            <a:off x="0" y="1905321"/>
            <a:ext cx="12191999" cy="4295514"/>
            <a:chOff x="0" y="1905321"/>
            <a:chExt cx="12191999" cy="4295514"/>
          </a:xfrm>
        </p:grpSpPr>
        <p:sp>
          <p:nvSpPr>
            <p:cNvPr id="22" name="Title 1">
              <a:extLst>
                <a:ext uri="{FF2B5EF4-FFF2-40B4-BE49-F238E27FC236}">
                  <a16:creationId xmlns:a16="http://schemas.microsoft.com/office/drawing/2014/main" id="{2F1A4903-EFE8-7A4A-811F-7E9857598A16}"/>
                </a:ext>
              </a:extLst>
            </p:cNvPr>
            <p:cNvSpPr txBox="1">
              <a:spLocks/>
            </p:cNvSpPr>
            <p:nvPr/>
          </p:nvSpPr>
          <p:spPr>
            <a:xfrm>
              <a:off x="0" y="1905321"/>
              <a:ext cx="12191999" cy="1822028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BE" sz="3200" dirty="0">
                  <a:solidFill>
                    <a:srgbClr val="00B0F0"/>
                  </a:solidFill>
                  <a:latin typeface="Speak Pro" panose="020B0504020101020102" pitchFamily="34" charset="0"/>
                </a:rPr>
                <a:t>+ 1 sheet (progress) that automatically tracks change over time </a:t>
              </a:r>
              <a:r>
                <a:rPr lang="en-BE" sz="2500" dirty="0">
                  <a:solidFill>
                    <a:schemeClr val="bg1"/>
                  </a:solidFill>
                </a:rPr>
                <a:t>.</a:t>
              </a:r>
              <a:endParaRPr lang="en-BE" sz="2500" i="1" dirty="0">
                <a:solidFill>
                  <a:schemeClr val="bg1"/>
                </a:solidFill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88CB0014-5231-B44C-95DF-5277A1BB681C}"/>
                </a:ext>
              </a:extLst>
            </p:cNvPr>
            <p:cNvSpPr/>
            <p:nvPr/>
          </p:nvSpPr>
          <p:spPr>
            <a:xfrm>
              <a:off x="1652591" y="4303605"/>
              <a:ext cx="847720" cy="1325670"/>
            </a:xfrm>
            <a:prstGeom prst="rect">
              <a:avLst/>
            </a:prstGeom>
            <a:noFill/>
            <a:ln w="254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E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792A94A-6B4A-6346-83A8-ED8A35FE7F8E}"/>
                </a:ext>
              </a:extLst>
            </p:cNvPr>
            <p:cNvSpPr txBox="1"/>
            <p:nvPr/>
          </p:nvSpPr>
          <p:spPr>
            <a:xfrm>
              <a:off x="1488283" y="5800725"/>
              <a:ext cx="11763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BE" sz="2000" dirty="0">
                  <a:solidFill>
                    <a:srgbClr val="00B0F0"/>
                  </a:solidFill>
                  <a:latin typeface="Speak Pro" panose="020B0504020101020102" pitchFamily="34" charset="0"/>
                </a:rPr>
                <a:t>Tracker</a:t>
              </a:r>
            </a:p>
          </p:txBody>
        </p:sp>
      </p:grpSp>
      <p:sp>
        <p:nvSpPr>
          <p:cNvPr id="16" name="Title 1">
            <a:extLst>
              <a:ext uri="{FF2B5EF4-FFF2-40B4-BE49-F238E27FC236}">
                <a16:creationId xmlns:a16="http://schemas.microsoft.com/office/drawing/2014/main" id="{E39645A3-694C-D548-8EDE-D7FACD27DC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768775"/>
            <a:ext cx="12191999" cy="1822028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BE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B0504020101020102" pitchFamily="34" charset="0"/>
              </a:rPr>
              <a:t>3 recurring sheets: </a:t>
            </a:r>
            <a:br>
              <a:rPr lang="en-BE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B0504020101020102" pitchFamily="34" charset="0"/>
              </a:rPr>
            </a:br>
            <a:r>
              <a:rPr lang="en-BE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B0504020101020102" pitchFamily="34" charset="0"/>
              </a:rPr>
              <a:t>2 diagnostic (individual &amp; group) + 1 planning (action plan)</a:t>
            </a:r>
            <a:endParaRPr lang="en-BE" sz="2000" i="1" dirty="0">
              <a:solidFill>
                <a:schemeClr val="tx1">
                  <a:lumMod val="85000"/>
                  <a:lumOff val="15000"/>
                </a:schemeClr>
              </a:solidFill>
              <a:latin typeface="Speak Pro" panose="020B0504020101020102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CBD7E10-AE0C-5F07-A3EA-6A6E2F467F73}"/>
              </a:ext>
            </a:extLst>
          </p:cNvPr>
          <p:cNvGrpSpPr/>
          <p:nvPr/>
        </p:nvGrpSpPr>
        <p:grpSpPr>
          <a:xfrm>
            <a:off x="2543175" y="4303605"/>
            <a:ext cx="2886075" cy="1897230"/>
            <a:chOff x="2543175" y="4303605"/>
            <a:chExt cx="2886075" cy="189723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E9063526-6325-E242-04D2-0F1FD5E21296}"/>
                </a:ext>
              </a:extLst>
            </p:cNvPr>
            <p:cNvSpPr/>
            <p:nvPr/>
          </p:nvSpPr>
          <p:spPr>
            <a:xfrm>
              <a:off x="2543175" y="4303605"/>
              <a:ext cx="2886075" cy="1325670"/>
            </a:xfrm>
            <a:prstGeom prst="rect">
              <a:avLst/>
            </a:prstGeom>
            <a:noFill/>
            <a:ln w="25400">
              <a:solidFill>
                <a:srgbClr val="D07F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E">
                <a:solidFill>
                  <a:srgbClr val="D07F27"/>
                </a:solidFill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AE3C34C7-74CB-C623-0811-CA2F1D1421A2}"/>
                </a:ext>
              </a:extLst>
            </p:cNvPr>
            <p:cNvSpPr txBox="1"/>
            <p:nvPr/>
          </p:nvSpPr>
          <p:spPr>
            <a:xfrm>
              <a:off x="2543175" y="5800725"/>
              <a:ext cx="28860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BE" sz="2000" dirty="0">
                  <a:solidFill>
                    <a:srgbClr val="D07F27"/>
                  </a:solidFill>
                  <a:latin typeface="Speak Pro" panose="020B0504020101020102" pitchFamily="34" charset="0"/>
                </a:rPr>
                <a:t>1st diagnostic + planning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ADFB62AB-CE64-74F9-C5EC-39C669749484}"/>
              </a:ext>
            </a:extLst>
          </p:cNvPr>
          <p:cNvGrpSpPr/>
          <p:nvPr/>
        </p:nvGrpSpPr>
        <p:grpSpPr>
          <a:xfrm>
            <a:off x="5472114" y="4303605"/>
            <a:ext cx="2886075" cy="1897230"/>
            <a:chOff x="2543175" y="4303605"/>
            <a:chExt cx="2886075" cy="189723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38635A6-3665-8AFF-BAB8-3B0B70922EF8}"/>
                </a:ext>
              </a:extLst>
            </p:cNvPr>
            <p:cNvSpPr/>
            <p:nvPr/>
          </p:nvSpPr>
          <p:spPr>
            <a:xfrm>
              <a:off x="2543175" y="4303605"/>
              <a:ext cx="2886075" cy="1325670"/>
            </a:xfrm>
            <a:prstGeom prst="rect">
              <a:avLst/>
            </a:prstGeom>
            <a:noFill/>
            <a:ln w="25400">
              <a:solidFill>
                <a:srgbClr val="2F62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E">
                <a:solidFill>
                  <a:srgbClr val="2F6289"/>
                </a:solidFill>
                <a:latin typeface="Speak Pro" panose="020B0504020101020102" pitchFamily="34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75E8E9E-CBBE-CFE8-EB34-B8BAB5FAFB2B}"/>
                </a:ext>
              </a:extLst>
            </p:cNvPr>
            <p:cNvSpPr txBox="1"/>
            <p:nvPr/>
          </p:nvSpPr>
          <p:spPr>
            <a:xfrm>
              <a:off x="2543175" y="5800725"/>
              <a:ext cx="28860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BE" sz="2000" dirty="0">
                  <a:solidFill>
                    <a:srgbClr val="2F6289"/>
                  </a:solidFill>
                  <a:latin typeface="Speak Pro" panose="020B0504020101020102" pitchFamily="34" charset="0"/>
                </a:rPr>
                <a:t>2nd diagnostic + planning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37FE3B10-930C-22F3-A8D2-6FC0CCACCB9F}"/>
              </a:ext>
            </a:extLst>
          </p:cNvPr>
          <p:cNvSpPr txBox="1"/>
          <p:nvPr/>
        </p:nvSpPr>
        <p:spPr>
          <a:xfrm>
            <a:off x="-1" y="162521"/>
            <a:ext cx="1219199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highlight>
                  <a:srgbClr val="FFFF00"/>
                </a:highlight>
                <a:latin typeface="Speak Pro" panose="020F0502020204030204" pitchFamily="34" charset="0"/>
              </a:rPr>
              <a:t>BASIC STRUCTURE</a:t>
            </a:r>
          </a:p>
        </p:txBody>
      </p:sp>
    </p:spTree>
    <p:extLst>
      <p:ext uri="{BB962C8B-B14F-4D97-AF65-F5344CB8AC3E}">
        <p14:creationId xmlns:p14="http://schemas.microsoft.com/office/powerpoint/2010/main" val="15464605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C4E8AB41-20A4-B21D-2F11-8BC4E1B1BE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84" r="3085" b="1072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5597A12-CA3C-A1AB-CDE1-3A351657F324}"/>
              </a:ext>
            </a:extLst>
          </p:cNvPr>
          <p:cNvSpPr txBox="1"/>
          <p:nvPr/>
        </p:nvSpPr>
        <p:spPr>
          <a:xfrm>
            <a:off x="1812799" y="176438"/>
            <a:ext cx="10231564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highlight>
                  <a:srgbClr val="FFFF00"/>
                </a:highlight>
                <a:latin typeface="Speak Pro" panose="020F0502020204030204" pitchFamily="34" charset="0"/>
              </a:rPr>
              <a:t>DIAGNOSTIC</a:t>
            </a:r>
          </a:p>
          <a:p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Speak Pro" panose="020F0502020204030204" pitchFamily="34" charset="0"/>
            </a:endParaRPr>
          </a:p>
          <a:p>
            <a:pPr>
              <a:spcBef>
                <a:spcPts val="1200"/>
              </a:spcBef>
            </a:pPr>
            <a:r>
              <a:rPr lang="en-BE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B0504020101020102" pitchFamily="34" charset="0"/>
              </a:rPr>
              <a:t>	</a:t>
            </a:r>
            <a:r>
              <a:rPr lang="en-BE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B0504020101020102" pitchFamily="34" charset="0"/>
              </a:rPr>
              <a:t>How convincing is the scaling strategy? (A.)</a:t>
            </a:r>
          </a:p>
          <a:p>
            <a:pPr>
              <a:spcBef>
                <a:spcPts val="1800"/>
              </a:spcBef>
            </a:pPr>
            <a: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B0504020101020102" pitchFamily="34" charset="0"/>
              </a:rPr>
              <a:t>	Is the initiative credible? (B.)</a:t>
            </a:r>
          </a:p>
          <a:p>
            <a:pPr>
              <a:spcBef>
                <a:spcPts val="1800"/>
              </a:spcBef>
            </a:pPr>
            <a: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B0504020101020102" pitchFamily="34" charset="0"/>
              </a:rPr>
              <a:t>	How strong is the support for the initiative and the change it entails? 	(C.)</a:t>
            </a:r>
          </a:p>
          <a:p>
            <a:pPr>
              <a:spcBef>
                <a:spcPts val="1800"/>
              </a:spcBef>
            </a:pPr>
            <a: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B0504020101020102" pitchFamily="34" charset="0"/>
              </a:rPr>
              <a:t>	Does the initiative have relative advantage over the current state of 	affairs and alternative solutions? (D.)</a:t>
            </a:r>
          </a:p>
          <a:p>
            <a:pPr>
              <a:spcBef>
                <a:spcPts val="1800"/>
              </a:spcBef>
            </a:pPr>
            <a: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B0504020101020102" pitchFamily="34" charset="0"/>
              </a:rPr>
              <a:t>	How easy is the initiative to transfer and adopt by the education 	system, particularly the adopting government institutions? (E.)</a:t>
            </a:r>
          </a:p>
          <a:p>
            <a:pPr>
              <a:spcBef>
                <a:spcPts val="1800"/>
              </a:spcBef>
            </a:pPr>
            <a: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B0504020101020102" pitchFamily="34" charset="0"/>
              </a:rPr>
              <a:t>	How good is the fit between the initiative and the education system, 	particularly the adopting government institutions? (F.)</a:t>
            </a:r>
          </a:p>
          <a:p>
            <a:pPr>
              <a:spcBef>
                <a:spcPts val="1800"/>
              </a:spcBef>
            </a:pPr>
            <a: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B0504020101020102" pitchFamily="34" charset="0"/>
              </a:rPr>
              <a:t>	Is there a sustainable source of funding? (G.)</a:t>
            </a:r>
            <a:endParaRPr lang="en-BE" sz="2400" dirty="0">
              <a:solidFill>
                <a:schemeClr val="tx1">
                  <a:lumMod val="85000"/>
                  <a:lumOff val="15000"/>
                </a:schemeClr>
              </a:solidFill>
              <a:latin typeface="Speak Pro" panose="020B0504020101020102" pitchFamily="34" charset="0"/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4A58D57-3DA8-BD72-AD7A-4A8679CEAB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5674" y="1001104"/>
            <a:ext cx="540000" cy="540000"/>
          </a:xfrm>
          <a:prstGeom prst="rect">
            <a:avLst/>
          </a:prstGeom>
        </p:spPr>
      </p:pic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884FEDE3-F2F1-A48C-7D03-192CC9F438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5674" y="1611064"/>
            <a:ext cx="540000" cy="540000"/>
          </a:xfrm>
          <a:prstGeom prst="rect">
            <a:avLst/>
          </a:prstGeom>
        </p:spPr>
      </p:pic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33FB04CA-BC6D-DB3E-59C2-75B95FC7F7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55674" y="2221024"/>
            <a:ext cx="540000" cy="540000"/>
          </a:xfrm>
          <a:prstGeom prst="rect">
            <a:avLst/>
          </a:prstGeom>
        </p:spPr>
      </p:pic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7CA9E35B-A992-3FC4-7533-0DB3B81859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55674" y="3255862"/>
            <a:ext cx="540000" cy="540000"/>
          </a:xfrm>
          <a:prstGeom prst="rect">
            <a:avLst/>
          </a:prstGeom>
        </p:spPr>
      </p:pic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41286BC9-3B33-CBD2-E19E-35CF63BC61D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55674" y="4290701"/>
            <a:ext cx="540000" cy="540000"/>
          </a:xfrm>
          <a:prstGeom prst="rect">
            <a:avLst/>
          </a:prstGeom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4EFDEB60-A80C-11FF-4141-526AEE4371A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55674" y="5282676"/>
            <a:ext cx="540000" cy="540000"/>
          </a:xfrm>
          <a:prstGeom prst="rect">
            <a:avLst/>
          </a:prstGeom>
        </p:spPr>
      </p:pic>
      <p:pic>
        <p:nvPicPr>
          <p:cNvPr id="12" name="Picture 11" descr="Icon&#10;&#10;Description automatically generated">
            <a:extLst>
              <a:ext uri="{FF2B5EF4-FFF2-40B4-BE49-F238E27FC236}">
                <a16:creationId xmlns:a16="http://schemas.microsoft.com/office/drawing/2014/main" id="{D33052D4-FA8C-BCE5-2F65-370B7B9F0ED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55674" y="5984832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6107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ECF4">
            <a:alpha val="2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&#10;&#10;Description automatically generated">
            <a:extLst>
              <a:ext uri="{FF2B5EF4-FFF2-40B4-BE49-F238E27FC236}">
                <a16:creationId xmlns:a16="http://schemas.microsoft.com/office/drawing/2014/main" id="{44FCAB63-7BF1-2044-AE48-45A3659200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25000"/>
            <a:ext cx="6094861" cy="640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36C9D0-04B4-4842-88CC-9A27DFA862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77299" y="225000"/>
            <a:ext cx="3000376" cy="5082437"/>
          </a:xfrm>
        </p:spPr>
        <p:txBody>
          <a:bodyPr>
            <a:normAutofit/>
          </a:bodyPr>
          <a:lstStyle/>
          <a:p>
            <a:pPr algn="ctr"/>
            <a:r>
              <a:rPr lang="en-BE" dirty="0">
                <a:solidFill>
                  <a:srgbClr val="2F6289"/>
                </a:solidFill>
                <a:latin typeface="Speak Pro" panose="020B0504020101020102" pitchFamily="34" charset="0"/>
              </a:rPr>
              <a:t>Lessons emerging from planning</a:t>
            </a:r>
          </a:p>
        </p:txBody>
      </p:sp>
    </p:spTree>
    <p:extLst>
      <p:ext uri="{BB962C8B-B14F-4D97-AF65-F5344CB8AC3E}">
        <p14:creationId xmlns:p14="http://schemas.microsoft.com/office/powerpoint/2010/main" val="13273821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C4E8AB41-20A4-B21D-2F11-8BC4E1B1BE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84" r="3085" b="1072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5597A12-CA3C-A1AB-CDE1-3A351657F324}"/>
              </a:ext>
            </a:extLst>
          </p:cNvPr>
          <p:cNvSpPr txBox="1"/>
          <p:nvPr/>
        </p:nvSpPr>
        <p:spPr>
          <a:xfrm>
            <a:off x="1812799" y="176438"/>
            <a:ext cx="10015025" cy="6170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highlight>
                  <a:srgbClr val="FFFF00"/>
                </a:highlight>
                <a:latin typeface="Speak Pro" panose="020F0502020204030204" pitchFamily="34" charset="0"/>
              </a:rPr>
              <a:t>PLANNING FOR SCALE &gt;&gt; EMERGING LESSONS</a:t>
            </a:r>
          </a:p>
          <a:p>
            <a:pPr algn="ctr"/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Speak Pro" panose="020F0502020204030204" pitchFamily="34" charset="0"/>
            </a:endParaRPr>
          </a:p>
          <a:p>
            <a:pPr>
              <a:spcBef>
                <a:spcPts val="1200"/>
              </a:spcBef>
            </a:pPr>
            <a:r>
              <a:rPr lang="en-US" sz="2800" dirty="0">
                <a:solidFill>
                  <a:srgbClr val="2F6289"/>
                </a:solidFill>
                <a:latin typeface="Speak Pro" panose="020F0502020204030204" pitchFamily="34" charset="0"/>
              </a:rPr>
              <a:t>Best addressed first &gt;&gt; Ease of transfer and adoption (E.)</a:t>
            </a:r>
          </a:p>
          <a:p>
            <a:pPr marL="971550" lvl="1" indent="-51435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Simplify solution (“playing Jenga”)</a:t>
            </a:r>
          </a:p>
          <a:p>
            <a:pPr marL="971550" lvl="1" indent="-51435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Structure solution (document, </a:t>
            </a:r>
            <a:r>
              <a:rPr lang="en-US" sz="2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standardise</a:t>
            </a: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 together with users, …)</a:t>
            </a:r>
          </a:p>
          <a:p>
            <a:pPr marL="971550" lvl="1" indent="-51435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Test on small scale</a:t>
            </a:r>
          </a:p>
          <a:p>
            <a:pPr marL="971550" lvl="1" indent="-51435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Align with existing curriculum, professional standards, …</a:t>
            </a:r>
          </a:p>
          <a:p>
            <a:pPr marL="971550" lvl="1" indent="-51435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Focus monitoring on (few) priority indicators </a:t>
            </a:r>
            <a:endParaRPr lang="en-US" sz="2800" dirty="0">
              <a:solidFill>
                <a:srgbClr val="2F6289"/>
              </a:solidFill>
              <a:latin typeface="Speak Pro" panose="020F0502020204030204" pitchFamily="34" charset="0"/>
            </a:endParaRPr>
          </a:p>
          <a:p>
            <a:pPr>
              <a:spcBef>
                <a:spcPts val="1800"/>
              </a:spcBef>
            </a:pPr>
            <a:r>
              <a:rPr lang="en-US" sz="2800" dirty="0">
                <a:solidFill>
                  <a:srgbClr val="2F6289"/>
                </a:solidFill>
                <a:latin typeface="Speak Pro" panose="020F0502020204030204" pitchFamily="34" charset="0"/>
              </a:rPr>
              <a:t>Start early on &gt;&gt; Credibility (B.), support base (C.)</a:t>
            </a:r>
          </a:p>
          <a:p>
            <a:pPr marL="971550" lvl="1" indent="-51435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“Good enough, right-on-time” evidence first  </a:t>
            </a:r>
          </a:p>
          <a:p>
            <a:pPr marL="971550" lvl="1" indent="-51435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Seeing = Believing</a:t>
            </a:r>
          </a:p>
          <a:p>
            <a:pPr marL="971550" lvl="1" indent="-51435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Foster champions </a:t>
            </a:r>
          </a:p>
          <a:p>
            <a:pPr marL="971550" lvl="1" indent="-51435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Identify where resistance to change comes from, listen, and address quickly</a:t>
            </a:r>
          </a:p>
          <a:p>
            <a:pPr lvl="1">
              <a:spcBef>
                <a:spcPts val="600"/>
              </a:spcBef>
            </a:pP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Speak Pro" panose="020F0502020204030204" pitchFamily="34" charset="0"/>
            </a:endParaRPr>
          </a:p>
        </p:txBody>
      </p:sp>
      <p:pic>
        <p:nvPicPr>
          <p:cNvPr id="3" name="Picture 2" descr="A person playing a game&#10;&#10;Description automatically generated">
            <a:extLst>
              <a:ext uri="{FF2B5EF4-FFF2-40B4-BE49-F238E27FC236}">
                <a16:creationId xmlns:a16="http://schemas.microsoft.com/office/drawing/2014/main" id="{009812EC-E62E-435E-9AC8-B6FEB2ABF82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138" r="15318"/>
          <a:stretch/>
        </p:blipFill>
        <p:spPr>
          <a:xfrm>
            <a:off x="9747811" y="2272018"/>
            <a:ext cx="1980000" cy="1979759"/>
          </a:xfrm>
          <a:prstGeom prst="ellipse">
            <a:avLst/>
          </a:prstGeom>
        </p:spPr>
      </p:pic>
      <p:pic>
        <p:nvPicPr>
          <p:cNvPr id="5" name="Picture 4" descr="A group of people cheering in a stadium&#10;&#10;Description automatically generated">
            <a:extLst>
              <a:ext uri="{FF2B5EF4-FFF2-40B4-BE49-F238E27FC236}">
                <a16:creationId xmlns:a16="http://schemas.microsoft.com/office/drawing/2014/main" id="{3E10580D-B2AD-E91C-CF44-44FE661D85C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8882" t="6764" r="22958" b="20945"/>
          <a:stretch/>
        </p:blipFill>
        <p:spPr>
          <a:xfrm>
            <a:off x="364176" y="4701562"/>
            <a:ext cx="1985426" cy="19800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592693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C4E8AB41-20A4-B21D-2F11-8BC4E1B1BE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84" r="3085" b="1072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5597A12-CA3C-A1AB-CDE1-3A351657F324}"/>
              </a:ext>
            </a:extLst>
          </p:cNvPr>
          <p:cNvSpPr txBox="1"/>
          <p:nvPr/>
        </p:nvSpPr>
        <p:spPr>
          <a:xfrm>
            <a:off x="1812799" y="176438"/>
            <a:ext cx="10015025" cy="58015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highlight>
                  <a:srgbClr val="FFFF00"/>
                </a:highlight>
                <a:latin typeface="Speak Pro" panose="020F0502020204030204" pitchFamily="34" charset="0"/>
              </a:rPr>
              <a:t>PLANNING FOR SCALE &gt;&gt; EMERGING LESSONS</a:t>
            </a:r>
          </a:p>
          <a:p>
            <a:pPr algn="ctr"/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Speak Pro" panose="020F0502020204030204" pitchFamily="34" charset="0"/>
            </a:endParaRPr>
          </a:p>
          <a:p>
            <a:pPr>
              <a:spcBef>
                <a:spcPts val="1200"/>
              </a:spcBef>
            </a:pPr>
            <a:r>
              <a:rPr lang="en-US" sz="2800" dirty="0">
                <a:solidFill>
                  <a:srgbClr val="2F6289"/>
                </a:solidFill>
                <a:latin typeface="Speak Pro" panose="020F0502020204030204" pitchFamily="34" charset="0"/>
              </a:rPr>
              <a:t>Then &gt;&gt; Fit with system (F.), securing sustainable funding (G.)</a:t>
            </a:r>
            <a:endParaRPr lang="en-US" sz="2200" dirty="0">
              <a:solidFill>
                <a:schemeClr val="tx1">
                  <a:lumMod val="85000"/>
                  <a:lumOff val="15000"/>
                </a:schemeClr>
              </a:solidFill>
              <a:latin typeface="Speak Pro" panose="020F0502020204030204" pitchFamily="34" charset="0"/>
            </a:endParaRPr>
          </a:p>
          <a:p>
            <a:pPr marL="971550" lvl="1" indent="-51435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Build strong relationships with key stakeholders at different levels of education system (! Attention to ”middle-tier”).</a:t>
            </a:r>
          </a:p>
          <a:p>
            <a:pPr marL="971550" lvl="1" indent="-51435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Shift leadership over key functions; build capacity where needed.</a:t>
            </a:r>
          </a:p>
          <a:p>
            <a:pPr marL="971550" lvl="1" indent="-51435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Move from basic to full-fledged scaling strategy together with </a:t>
            </a:r>
            <a:r>
              <a:rPr lang="en-US" sz="2200" dirty="0">
                <a:solidFill>
                  <a:schemeClr val="bg1"/>
                </a:solidFill>
                <a:latin typeface="Speak Pro" panose="020F0502020204030204" pitchFamily="34" charset="0"/>
              </a:rPr>
              <a:t>key</a:t>
            </a: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 key key key stakeholders (A.)</a:t>
            </a:r>
          </a:p>
          <a:p>
            <a:pPr lvl="1">
              <a:spcBef>
                <a:spcPts val="600"/>
              </a:spcBef>
            </a:pPr>
            <a:endParaRPr lang="en-US" sz="2200" dirty="0">
              <a:solidFill>
                <a:schemeClr val="tx1">
                  <a:lumMod val="85000"/>
                  <a:lumOff val="15000"/>
                </a:schemeClr>
              </a:solidFill>
              <a:latin typeface="Speak Pro" panose="020F0502020204030204" pitchFamily="34" charset="0"/>
            </a:endParaRPr>
          </a:p>
          <a:p>
            <a:pPr lvl="1">
              <a:spcBef>
                <a:spcPts val="600"/>
              </a:spcBef>
            </a:pPr>
            <a:endParaRPr lang="en-US" sz="2200" dirty="0">
              <a:solidFill>
                <a:schemeClr val="tx1">
                  <a:lumMod val="85000"/>
                  <a:lumOff val="15000"/>
                </a:schemeClr>
              </a:solidFill>
              <a:latin typeface="Speak Pro" panose="020F0502020204030204" pitchFamily="34" charset="0"/>
            </a:endParaRPr>
          </a:p>
          <a:p>
            <a:pPr marL="971550" lvl="1" indent="-51435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Identify existing government budget lines to tap into.</a:t>
            </a:r>
          </a:p>
          <a:p>
            <a:pPr marL="971550" lvl="1" indent="-51435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Further simplify solution to reduce cost.</a:t>
            </a:r>
          </a:p>
          <a:p>
            <a:pPr marL="971550" lvl="1" indent="-51435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Carry out cost analysis (ideally: cost-benefit analysis) (B., D.)</a:t>
            </a:r>
          </a:p>
          <a:p>
            <a:pPr marL="971550" lvl="1" indent="-51435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Approach external donors together.</a:t>
            </a:r>
          </a:p>
        </p:txBody>
      </p:sp>
      <p:pic>
        <p:nvPicPr>
          <p:cNvPr id="7" name="Picture 6" descr="A tree growing on coins&#10;&#10;Description automatically generated">
            <a:extLst>
              <a:ext uri="{FF2B5EF4-FFF2-40B4-BE49-F238E27FC236}">
                <a16:creationId xmlns:a16="http://schemas.microsoft.com/office/drawing/2014/main" id="{2289A69F-5BC1-DB18-1046-477826930CE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150" r="12011"/>
          <a:stretch/>
        </p:blipFill>
        <p:spPr>
          <a:xfrm>
            <a:off x="335600" y="4174463"/>
            <a:ext cx="1976346" cy="1980000"/>
          </a:xfrm>
          <a:prstGeom prst="ellipse">
            <a:avLst/>
          </a:prstGeom>
        </p:spPr>
      </p:pic>
      <p:pic>
        <p:nvPicPr>
          <p:cNvPr id="9" name="Picture 8" descr="A group of people holding hands together&#10;&#10;Description automatically generated">
            <a:extLst>
              <a:ext uri="{FF2B5EF4-FFF2-40B4-BE49-F238E27FC236}">
                <a16:creationId xmlns:a16="http://schemas.microsoft.com/office/drawing/2014/main" id="{DE5DA703-43B1-BE9C-1F82-E2D417C49F6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1874" r="521" b="11875"/>
          <a:stretch/>
        </p:blipFill>
        <p:spPr>
          <a:xfrm>
            <a:off x="9874337" y="2623088"/>
            <a:ext cx="1982063" cy="19800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111664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EC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:a16="http://schemas.microsoft.com/office/drawing/2014/main" id="{880F4CE1-7E49-FB67-9A71-1DB931C3DB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99916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9AF4B38-B465-C72D-7BD2-CF386524851A}"/>
              </a:ext>
            </a:extLst>
          </p:cNvPr>
          <p:cNvSpPr txBox="1"/>
          <p:nvPr/>
        </p:nvSpPr>
        <p:spPr>
          <a:xfrm>
            <a:off x="2705101" y="2136338"/>
            <a:ext cx="2967037" cy="2585323"/>
          </a:xfrm>
          <a:prstGeom prst="rect">
            <a:avLst/>
          </a:prstGeom>
          <a:solidFill>
            <a:srgbClr val="DEECF4"/>
          </a:solidFill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rgbClr val="2F6289"/>
                </a:solidFill>
                <a:latin typeface="Speak Pro" panose="020F0502020204030204" pitchFamily="34" charset="0"/>
              </a:rPr>
              <a:t>Education Scalability Checklist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597A12-CA3C-A1AB-CDE1-3A351657F324}"/>
              </a:ext>
            </a:extLst>
          </p:cNvPr>
          <p:cNvSpPr txBox="1"/>
          <p:nvPr/>
        </p:nvSpPr>
        <p:spPr>
          <a:xfrm>
            <a:off x="6096000" y="4721661"/>
            <a:ext cx="5919788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Thank you &amp; stay in touch!</a:t>
            </a:r>
          </a:p>
          <a:p>
            <a:pPr algn="r"/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  <a:hlinkClick r:id="rId3"/>
              </a:rPr>
              <a:t>maud.seghers@vvob.org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, GSEA</a:t>
            </a:r>
          </a:p>
          <a:p>
            <a:pPr algn="r"/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  <a:hlinkClick r:id="rId4"/>
              </a:rPr>
              <a:t>karolina.rutkowska@vvob.org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, CPM</a:t>
            </a:r>
          </a:p>
          <a:p>
            <a:pPr algn="r"/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  <a:hlinkClick r:id="rId5"/>
              </a:rPr>
              <a:t>phuong.nh@vvob.org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, MEAL Advisor</a:t>
            </a:r>
          </a:p>
        </p:txBody>
      </p:sp>
    </p:spTree>
    <p:extLst>
      <p:ext uri="{BB962C8B-B14F-4D97-AF65-F5344CB8AC3E}">
        <p14:creationId xmlns:p14="http://schemas.microsoft.com/office/powerpoint/2010/main" val="1734091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ECF4">
            <a:alpha val="2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&#10;&#10;Description automatically generated">
            <a:extLst>
              <a:ext uri="{FF2B5EF4-FFF2-40B4-BE49-F238E27FC236}">
                <a16:creationId xmlns:a16="http://schemas.microsoft.com/office/drawing/2014/main" id="{44FCAB63-7BF1-2044-AE48-45A3659200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25000"/>
            <a:ext cx="6094861" cy="640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36C9D0-04B4-4842-88CC-9A27DFA862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77299" y="225000"/>
            <a:ext cx="3000376" cy="5082437"/>
          </a:xfrm>
        </p:spPr>
        <p:txBody>
          <a:bodyPr>
            <a:normAutofit/>
          </a:bodyPr>
          <a:lstStyle/>
          <a:p>
            <a:pPr algn="ctr"/>
            <a:r>
              <a:rPr lang="en-BE" dirty="0">
                <a:solidFill>
                  <a:srgbClr val="2F6289"/>
                </a:solidFill>
                <a:latin typeface="Speak Pro" panose="020B0504020101020102" pitchFamily="34" charset="0"/>
              </a:rPr>
              <a:t>Intro</a:t>
            </a:r>
          </a:p>
        </p:txBody>
      </p:sp>
    </p:spTree>
    <p:extLst>
      <p:ext uri="{BB962C8B-B14F-4D97-AF65-F5344CB8AC3E}">
        <p14:creationId xmlns:p14="http://schemas.microsoft.com/office/powerpoint/2010/main" val="26302479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C4E8AB41-20A4-B21D-2F11-8BC4E1B1BE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84" r="3085" b="1072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5597A12-CA3C-A1AB-CDE1-3A351657F324}"/>
              </a:ext>
            </a:extLst>
          </p:cNvPr>
          <p:cNvSpPr txBox="1"/>
          <p:nvPr/>
        </p:nvSpPr>
        <p:spPr>
          <a:xfrm>
            <a:off x="1812799" y="176438"/>
            <a:ext cx="10015025" cy="63555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highlight>
                  <a:srgbClr val="FFFF00"/>
                </a:highlight>
                <a:latin typeface="Speak Pro" panose="020F0502020204030204" pitchFamily="34" charset="0"/>
              </a:rPr>
              <a:t>BACKGROUND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 </a:t>
            </a:r>
          </a:p>
          <a:p>
            <a:pPr algn="ctr"/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Speak Pro" panose="020F0502020204030204" pitchFamily="34" charset="0"/>
            </a:endParaRPr>
          </a:p>
          <a:p>
            <a:pPr>
              <a:spcBef>
                <a:spcPts val="1200"/>
              </a:spcBef>
            </a:pPr>
            <a:r>
              <a:rPr lang="en-US" sz="2800" dirty="0">
                <a:solidFill>
                  <a:srgbClr val="2F6289"/>
                </a:solidFill>
                <a:latin typeface="Speak Pro" panose="020F0502020204030204" pitchFamily="34" charset="0"/>
              </a:rPr>
              <a:t>VVOB – </a:t>
            </a:r>
            <a:r>
              <a:rPr lang="en-US" sz="2800" i="1" dirty="0">
                <a:solidFill>
                  <a:srgbClr val="2F6289"/>
                </a:solidFill>
                <a:latin typeface="Speak Pro" panose="020F0502020204030204" pitchFamily="34" charset="0"/>
              </a:rPr>
              <a:t>Education for Development</a:t>
            </a:r>
          </a:p>
          <a:p>
            <a:pPr marL="971550" lvl="1" indent="-51435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Non-profit, head office in Belgium + offices in 8 partner countries, including Cambodia and Vietnam.</a:t>
            </a:r>
          </a:p>
          <a:p>
            <a:pPr marL="971550" lvl="1" indent="-51435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Strategic and implementing partner to Ministries of Education.</a:t>
            </a:r>
          </a:p>
          <a:p>
            <a:pPr marL="971550" lvl="1" indent="-51435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Focus on strengthening systems for professional development of teachers and school leaders.</a:t>
            </a:r>
          </a:p>
          <a:p>
            <a:pPr marL="971550" lvl="1" indent="-51435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Early childhood education </a:t>
            </a:r>
            <a:r>
              <a:rPr lang="en-BE" sz="2000" kern="1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Speak Pro" panose="020B0504020101020102" pitchFamily="34" charset="0"/>
                <a:ea typeface="Calibri" panose="020F0502020204030204" pitchFamily="34" charset="0"/>
                <a:cs typeface="Calibri" panose="020F0502020204030204" pitchFamily="34" charset="0"/>
              </a:rPr>
              <a:t>|</a:t>
            </a:r>
            <a:r>
              <a:rPr lang="en-BE" sz="20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BE" sz="20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B0504020101020102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Primary education </a:t>
            </a:r>
            <a:r>
              <a:rPr lang="en-BE" sz="2000" kern="1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Speak Pro" panose="020B0504020101020102" pitchFamily="34" charset="0"/>
                <a:ea typeface="Calibri" panose="020F0502020204030204" pitchFamily="34" charset="0"/>
                <a:cs typeface="Calibri" panose="020F0502020204030204" pitchFamily="34" charset="0"/>
              </a:rPr>
              <a:t>|</a:t>
            </a:r>
            <a:r>
              <a:rPr lang="en-BE" sz="20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BE" sz="20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B0504020101020102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General secondary education </a:t>
            </a:r>
            <a:r>
              <a:rPr lang="en-BE" sz="2000" kern="1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Speak Pro" panose="020B0504020101020102" pitchFamily="34" charset="0"/>
                <a:ea typeface="Calibri" panose="020F0502020204030204" pitchFamily="34" charset="0"/>
                <a:cs typeface="Calibri" panose="020F0502020204030204" pitchFamily="34" charset="0"/>
              </a:rPr>
              <a:t>|</a:t>
            </a:r>
            <a:r>
              <a:rPr lang="en-BE" sz="20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B0504020101020102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Secondary</a:t>
            </a:r>
            <a:r>
              <a:rPr lang="fr-FR" sz="20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B0504020101020102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TVET.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Speak Pro" panose="020F0502020204030204" pitchFamily="34" charset="0"/>
            </a:endParaRPr>
          </a:p>
          <a:p>
            <a:pPr>
              <a:spcBef>
                <a:spcPts val="1800"/>
              </a:spcBef>
            </a:pPr>
            <a:r>
              <a:rPr lang="en-US" sz="2800" dirty="0">
                <a:solidFill>
                  <a:srgbClr val="2F6289"/>
                </a:solidFill>
                <a:latin typeface="Speak Pro" panose="020F0502020204030204" pitchFamily="34" charset="0"/>
              </a:rPr>
              <a:t>ESC origins &amp; uptake</a:t>
            </a:r>
          </a:p>
          <a:p>
            <a:pPr marL="971550" lvl="1" indent="-51435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Based on sector-agnostic scalability assessment checklist developed by MSI.</a:t>
            </a:r>
          </a:p>
          <a:p>
            <a:pPr marL="971550" lvl="1" indent="-51435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Adapted for education sector by Brookings CUE, Educate!, MSI, Pratham,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STiR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 Education, and VVOB. </a:t>
            </a:r>
          </a:p>
          <a:p>
            <a:pPr marL="971550" lvl="1" indent="-51435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Tool (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  <a:hlinkClick r:id="rId3"/>
              </a:rPr>
              <a:t>ENG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, 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  <a:hlinkClick r:id="rId4"/>
              </a:rPr>
              <a:t>ES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, 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  <a:hlinkClick r:id="rId5"/>
              </a:rPr>
              <a:t>FR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) + User Guide (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  <a:hlinkClick r:id="rId6"/>
              </a:rPr>
              <a:t>ENG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, 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  <a:hlinkClick r:id="rId7"/>
              </a:rPr>
              <a:t>ES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, 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  <a:hlinkClick r:id="rId5"/>
              </a:rPr>
              <a:t>FR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) + Explainer video (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  <a:hlinkClick r:id="rId3"/>
              </a:rPr>
              <a:t>ENG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).</a:t>
            </a:r>
          </a:p>
          <a:p>
            <a:pPr marL="971550" lvl="1" indent="-51435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Used across VVOB interventions; uptake by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i.a.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 Global School Leaders, GPE KIX LAC, …</a:t>
            </a:r>
          </a:p>
        </p:txBody>
      </p:sp>
    </p:spTree>
    <p:extLst>
      <p:ext uri="{BB962C8B-B14F-4D97-AF65-F5344CB8AC3E}">
        <p14:creationId xmlns:p14="http://schemas.microsoft.com/office/powerpoint/2010/main" val="2954331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C4E8AB41-20A4-B21D-2F11-8BC4E1B1BE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84" r="3085" b="1072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5597A12-CA3C-A1AB-CDE1-3A351657F324}"/>
              </a:ext>
            </a:extLst>
          </p:cNvPr>
          <p:cNvSpPr txBox="1"/>
          <p:nvPr/>
        </p:nvSpPr>
        <p:spPr>
          <a:xfrm>
            <a:off x="1812799" y="176438"/>
            <a:ext cx="10015025" cy="4939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highlight>
                  <a:srgbClr val="FFFF00"/>
                </a:highlight>
                <a:latin typeface="Speak Pro" panose="020F0502020204030204" pitchFamily="34" charset="0"/>
              </a:rPr>
              <a:t>BACKGROUND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 </a:t>
            </a:r>
          </a:p>
          <a:p>
            <a:pPr lvl="1" algn="ctr">
              <a:spcBef>
                <a:spcPts val="600"/>
              </a:spcBef>
            </a:pP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Speak Pro" panose="020F0502020204030204" pitchFamily="34" charset="0"/>
            </a:endParaRPr>
          </a:p>
          <a:p>
            <a:pPr>
              <a:spcBef>
                <a:spcPts val="1200"/>
              </a:spcBef>
            </a:pPr>
            <a:r>
              <a:rPr lang="en-US" sz="2800" dirty="0">
                <a:solidFill>
                  <a:srgbClr val="2F6289"/>
                </a:solidFill>
                <a:latin typeface="Speak Pro" panose="020F0502020204030204" pitchFamily="34" charset="0"/>
              </a:rPr>
              <a:t>Scaling principles assumed by ESC</a:t>
            </a:r>
          </a:p>
          <a:p>
            <a:pPr marL="971550" lvl="1" indent="-51435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Education initiative (aka innovation, intervention, model) = Just the means.</a:t>
            </a:r>
          </a:p>
          <a:p>
            <a:pPr marL="971550" lvl="1" indent="-51435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ESC = Just a tool.</a:t>
            </a:r>
          </a:p>
          <a:p>
            <a:pPr marL="971550" lvl="1" indent="-51435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200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Goal</a:t>
            </a: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 = Expand impact and sustain it at optimal scale.</a:t>
            </a:r>
          </a:p>
          <a:p>
            <a:pPr marL="971550" lvl="1" indent="-51435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“Adopting </a:t>
            </a:r>
            <a:r>
              <a:rPr lang="en-US" sz="2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organisation</a:t>
            </a: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” = Government</a:t>
            </a:r>
          </a:p>
          <a:p>
            <a:pPr marL="971550" lvl="1" indent="-51435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Method = Replication</a:t>
            </a:r>
          </a:p>
          <a:p>
            <a:pPr marL="1428750" lvl="2" indent="-51435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Policy adoption (“scaling up”)  </a:t>
            </a:r>
          </a:p>
          <a:p>
            <a:pPr marL="1428750" lvl="2" indent="-51435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Institutionalisation</a:t>
            </a: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 in existing education system (“scaling deep”)</a:t>
            </a:r>
          </a:p>
          <a:p>
            <a:pPr>
              <a:spcBef>
                <a:spcPts val="1800"/>
              </a:spcBef>
            </a:pPr>
            <a:endParaRPr lang="en-US" sz="2200" dirty="0">
              <a:solidFill>
                <a:schemeClr val="tx1">
                  <a:lumMod val="85000"/>
                  <a:lumOff val="15000"/>
                </a:schemeClr>
              </a:solidFill>
              <a:latin typeface="Speak Pro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D8FADD6-8E68-97B4-F498-ADBFAEB582A7}"/>
              </a:ext>
            </a:extLst>
          </p:cNvPr>
          <p:cNvSpPr/>
          <p:nvPr/>
        </p:nvSpPr>
        <p:spPr>
          <a:xfrm>
            <a:off x="2688387" y="5275168"/>
            <a:ext cx="426410" cy="345978"/>
          </a:xfrm>
          <a:prstGeom prst="rect">
            <a:avLst/>
          </a:prstGeom>
          <a:solidFill>
            <a:schemeClr val="bg1"/>
          </a:solidFill>
          <a:ln>
            <a:solidFill>
              <a:srgbClr val="F8F6F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B5F6079-9099-837D-7267-CE062E57E0B3}"/>
              </a:ext>
            </a:extLst>
          </p:cNvPr>
          <p:cNvSpPr/>
          <p:nvPr/>
        </p:nvSpPr>
        <p:spPr>
          <a:xfrm>
            <a:off x="2688387" y="6062935"/>
            <a:ext cx="426410" cy="345978"/>
          </a:xfrm>
          <a:prstGeom prst="rect">
            <a:avLst/>
          </a:prstGeom>
          <a:solidFill>
            <a:schemeClr val="bg1"/>
          </a:solidFill>
          <a:ln>
            <a:solidFill>
              <a:srgbClr val="F8F6F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036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C4E8AB41-20A4-B21D-2F11-8BC4E1B1BE7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84" r="3085" b="1072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F63BDF-237D-9A71-6F3F-AA1157EE5562}"/>
              </a:ext>
            </a:extLst>
          </p:cNvPr>
          <p:cNvSpPr txBox="1"/>
          <p:nvPr/>
        </p:nvSpPr>
        <p:spPr>
          <a:xfrm>
            <a:off x="1812799" y="164406"/>
            <a:ext cx="10015025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highlight>
                  <a:srgbClr val="FFFF00"/>
                </a:highlight>
                <a:latin typeface="Speak Pro" panose="020F0502020204030204" pitchFamily="34" charset="0"/>
              </a:rPr>
              <a:t>ESC &gt;&gt; WHEN + WHAT FOR</a:t>
            </a:r>
          </a:p>
          <a:p>
            <a:pPr algn="ctr"/>
            <a:endParaRPr lang="en-US" sz="2800" dirty="0">
              <a:solidFill>
                <a:schemeClr val="tx1">
                  <a:lumMod val="85000"/>
                  <a:lumOff val="15000"/>
                </a:schemeClr>
              </a:solidFill>
              <a:latin typeface="Speak Pro" panose="020F0502020204030204" pitchFamily="34" charset="0"/>
            </a:endParaRPr>
          </a:p>
          <a:p>
            <a:pPr algn="ctr"/>
            <a:endParaRPr lang="en-US" sz="2800" dirty="0">
              <a:solidFill>
                <a:schemeClr val="tx1">
                  <a:lumMod val="85000"/>
                  <a:lumOff val="15000"/>
                </a:schemeClr>
              </a:solidFill>
              <a:latin typeface="Speak Pro" panose="020F0502020204030204" pitchFamily="34" charset="0"/>
            </a:endParaRPr>
          </a:p>
          <a:p>
            <a:pPr algn="ctr"/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Speak Pro" panose="020F0502020204030204" pitchFamily="34" charset="0"/>
            </a:endParaRPr>
          </a:p>
        </p:txBody>
      </p:sp>
      <p:pic>
        <p:nvPicPr>
          <p:cNvPr id="4" name="Picture 3" descr="A diagram of a tree with text and blue circles&#10;&#10;Description automatically generated">
            <a:extLst>
              <a:ext uri="{FF2B5EF4-FFF2-40B4-BE49-F238E27FC236}">
                <a16:creationId xmlns:a16="http://schemas.microsoft.com/office/drawing/2014/main" id="{CA129A07-6F58-72B3-B3D5-2DFE4C757CF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366" b="4362"/>
          <a:stretch/>
        </p:blipFill>
        <p:spPr>
          <a:xfrm>
            <a:off x="2282336" y="657818"/>
            <a:ext cx="9075949" cy="6120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BB85D3A-989C-D7F1-839C-421CD98A6FD7}"/>
              </a:ext>
            </a:extLst>
          </p:cNvPr>
          <p:cNvSpPr/>
          <p:nvPr/>
        </p:nvSpPr>
        <p:spPr>
          <a:xfrm>
            <a:off x="4122321" y="5314358"/>
            <a:ext cx="1678407" cy="472081"/>
          </a:xfrm>
          <a:prstGeom prst="rect">
            <a:avLst/>
          </a:prstGeom>
          <a:noFill/>
          <a:ln w="254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8401107-EA35-73B6-748F-3554FD71C516}"/>
              </a:ext>
            </a:extLst>
          </p:cNvPr>
          <p:cNvSpPr/>
          <p:nvPr/>
        </p:nvSpPr>
        <p:spPr>
          <a:xfrm>
            <a:off x="4122318" y="6189971"/>
            <a:ext cx="1678407" cy="472081"/>
          </a:xfrm>
          <a:prstGeom prst="rect">
            <a:avLst/>
          </a:prstGeom>
          <a:noFill/>
          <a:ln w="254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1405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C4E8AB41-20A4-B21D-2F11-8BC4E1B1BE7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84" r="3085" b="1072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F63BDF-237D-9A71-6F3F-AA1157EE5562}"/>
              </a:ext>
            </a:extLst>
          </p:cNvPr>
          <p:cNvSpPr txBox="1"/>
          <p:nvPr/>
        </p:nvSpPr>
        <p:spPr>
          <a:xfrm>
            <a:off x="1812799" y="164406"/>
            <a:ext cx="10015025" cy="634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highlight>
                  <a:srgbClr val="FFFF00"/>
                </a:highlight>
                <a:latin typeface="Speak Pro" panose="020F0502020204030204" pitchFamily="34" charset="0"/>
              </a:rPr>
              <a:t>ESC &gt;&gt; WHEN + WHAT FOR</a:t>
            </a:r>
            <a:endParaRPr lang="en-US" sz="2800" dirty="0">
              <a:solidFill>
                <a:schemeClr val="tx1">
                  <a:lumMod val="85000"/>
                  <a:lumOff val="15000"/>
                </a:schemeClr>
              </a:solidFill>
              <a:latin typeface="Speak Pro" panose="020F0502020204030204" pitchFamily="34" charset="0"/>
            </a:endParaRPr>
          </a:p>
          <a:p>
            <a:pPr algn="ctr"/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Speak Pro" panose="020F0502020204030204" pitchFamily="34" charset="0"/>
            </a:endParaRPr>
          </a:p>
          <a:p>
            <a:pPr>
              <a:spcBef>
                <a:spcPts val="1800"/>
              </a:spcBef>
            </a:pPr>
            <a:r>
              <a:rPr lang="en-US" sz="2800" dirty="0">
                <a:solidFill>
                  <a:srgbClr val="2F6289"/>
                </a:solidFill>
                <a:latin typeface="Speak Pro" panose="020F0502020204030204" pitchFamily="34" charset="0"/>
              </a:rPr>
              <a:t>Rules of thumb</a:t>
            </a:r>
          </a:p>
          <a:p>
            <a:pPr>
              <a:spcBef>
                <a:spcPts val="1800"/>
              </a:spcBef>
            </a:pPr>
            <a:r>
              <a:rPr lang="en-US" sz="2800" dirty="0">
                <a:solidFill>
                  <a:srgbClr val="2F6289"/>
                </a:solidFill>
                <a:latin typeface="Speak Pro" panose="020F0502020204030204" pitchFamily="34" charset="0"/>
              </a:rPr>
              <a:t>	</a:t>
            </a:r>
            <a:r>
              <a:rPr lang="en-US" sz="2200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Diagnostic + Planning Tool</a:t>
            </a: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 &gt;&gt; Best used to trigger reflection on 		scaling and feed development of scaling plan.</a:t>
            </a:r>
          </a:p>
          <a:p>
            <a:pPr>
              <a:spcBef>
                <a:spcPts val="2400"/>
              </a:spcBef>
            </a:pP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	</a:t>
            </a:r>
            <a:r>
              <a:rPr lang="en-US" sz="2200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Not</a:t>
            </a: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 particularly helpful when used as </a:t>
            </a:r>
            <a:r>
              <a:rPr lang="en-US" sz="2200" strike="sngStrike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one-off scorecard</a:t>
            </a: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.</a:t>
            </a:r>
          </a:p>
          <a:p>
            <a:pPr>
              <a:spcBef>
                <a:spcPts val="2400"/>
              </a:spcBef>
            </a:pP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	</a:t>
            </a:r>
            <a:r>
              <a:rPr lang="en-US" sz="2200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Starting early</a:t>
            </a: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 = Building foundations for ease of scaling.</a:t>
            </a:r>
          </a:p>
          <a:p>
            <a:pPr>
              <a:spcBef>
                <a:spcPts val="2400"/>
              </a:spcBef>
            </a:pP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	</a:t>
            </a:r>
            <a:r>
              <a:rPr lang="en-US" sz="2200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Min. 1 x / year</a:t>
            </a: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 throughout scaling process (“pause &amp; reflect moments”).</a:t>
            </a:r>
          </a:p>
          <a:p>
            <a:pPr>
              <a:spcBef>
                <a:spcPts val="2400"/>
              </a:spcBef>
            </a:pP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	</a:t>
            </a:r>
            <a:r>
              <a:rPr lang="en-US" sz="2200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Expand group of users step-by-step</a:t>
            </a: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 as part of process.	</a:t>
            </a:r>
          </a:p>
          <a:p>
            <a:pPr>
              <a:spcBef>
                <a:spcPts val="2400"/>
              </a:spcBef>
            </a:pP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	Never too late to start.</a:t>
            </a:r>
          </a:p>
          <a:p>
            <a:pPr>
              <a:spcBef>
                <a:spcPts val="2400"/>
              </a:spcBef>
            </a:pP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	</a:t>
            </a:r>
          </a:p>
        </p:txBody>
      </p:sp>
      <p:pic>
        <p:nvPicPr>
          <p:cNvPr id="3" name="Graphic 2" descr="Sprouting Seed outline">
            <a:extLst>
              <a:ext uri="{FF2B5EF4-FFF2-40B4-BE49-F238E27FC236}">
                <a16:creationId xmlns:a16="http://schemas.microsoft.com/office/drawing/2014/main" id="{FAA20923-E4AC-A5C6-29E4-E7295F4A67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83498" y="3477104"/>
            <a:ext cx="576000" cy="576000"/>
          </a:xfrm>
          <a:prstGeom prst="rect">
            <a:avLst/>
          </a:prstGeom>
        </p:spPr>
      </p:pic>
      <p:pic>
        <p:nvPicPr>
          <p:cNvPr id="8" name="Graphic 7" descr="Daily calendar outline">
            <a:extLst>
              <a:ext uri="{FF2B5EF4-FFF2-40B4-BE49-F238E27FC236}">
                <a16:creationId xmlns:a16="http://schemas.microsoft.com/office/drawing/2014/main" id="{DB52DC9E-2765-748D-0B41-9A216D0CC37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983498" y="4089104"/>
            <a:ext cx="612000" cy="612000"/>
          </a:xfrm>
          <a:prstGeom prst="rect">
            <a:avLst/>
          </a:prstGeom>
        </p:spPr>
      </p:pic>
      <p:pic>
        <p:nvPicPr>
          <p:cNvPr id="13" name="Graphic 12" descr="Users outline">
            <a:extLst>
              <a:ext uri="{FF2B5EF4-FFF2-40B4-BE49-F238E27FC236}">
                <a16:creationId xmlns:a16="http://schemas.microsoft.com/office/drawing/2014/main" id="{A23B17D6-7DDE-EFF1-AC78-7346A5CCFA7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983498" y="4737978"/>
            <a:ext cx="612000" cy="612000"/>
          </a:xfrm>
          <a:prstGeom prst="rect">
            <a:avLst/>
          </a:prstGeom>
        </p:spPr>
      </p:pic>
      <p:pic>
        <p:nvPicPr>
          <p:cNvPr id="17" name="Graphic 16" descr="Playbook outline">
            <a:extLst>
              <a:ext uri="{FF2B5EF4-FFF2-40B4-BE49-F238E27FC236}">
                <a16:creationId xmlns:a16="http://schemas.microsoft.com/office/drawing/2014/main" id="{5251BD58-6E3D-53B7-76FC-33FDD451C0A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983498" y="1923876"/>
            <a:ext cx="612000" cy="612000"/>
          </a:xfrm>
          <a:prstGeom prst="rect">
            <a:avLst/>
          </a:prstGeom>
        </p:spPr>
      </p:pic>
      <p:pic>
        <p:nvPicPr>
          <p:cNvPr id="18" name="Graphic 17" descr="Warning outline">
            <a:extLst>
              <a:ext uri="{FF2B5EF4-FFF2-40B4-BE49-F238E27FC236}">
                <a16:creationId xmlns:a16="http://schemas.microsoft.com/office/drawing/2014/main" id="{185C9F93-590A-75AA-B822-1EE47764A0B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998624" y="2743354"/>
            <a:ext cx="540000" cy="540000"/>
          </a:xfrm>
          <a:prstGeom prst="rect">
            <a:avLst/>
          </a:prstGeom>
        </p:spPr>
      </p:pic>
      <p:pic>
        <p:nvPicPr>
          <p:cNvPr id="20" name="Picture 19" descr="A black and white smiley face&#10;&#10;Description automatically generated">
            <a:extLst>
              <a:ext uri="{FF2B5EF4-FFF2-40B4-BE49-F238E27FC236}">
                <a16:creationId xmlns:a16="http://schemas.microsoft.com/office/drawing/2014/main" id="{A24B593E-1446-C1BD-9335-6A68262FAAD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088624" y="5386853"/>
            <a:ext cx="432000" cy="4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9921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C4E8AB41-20A4-B21D-2F11-8BC4E1B1BE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84" r="3085" b="1072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5597A12-CA3C-A1AB-CDE1-3A351657F324}"/>
              </a:ext>
            </a:extLst>
          </p:cNvPr>
          <p:cNvSpPr txBox="1"/>
          <p:nvPr/>
        </p:nvSpPr>
        <p:spPr>
          <a:xfrm>
            <a:off x="1812799" y="176438"/>
            <a:ext cx="10015025" cy="5678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highlight>
                  <a:srgbClr val="FFFF00"/>
                </a:highlight>
                <a:latin typeface="Speak Pro" panose="020F0502020204030204" pitchFamily="34" charset="0"/>
              </a:rPr>
              <a:t>AHEAD OF USING ESC </a:t>
            </a:r>
          </a:p>
          <a:p>
            <a:pPr algn="ctr"/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Speak Pro" panose="020F0502020204030204" pitchFamily="34" charset="0"/>
            </a:endParaRPr>
          </a:p>
          <a:p>
            <a:pPr>
              <a:spcBef>
                <a:spcPts val="1200"/>
              </a:spcBef>
            </a:pPr>
            <a:r>
              <a:rPr lang="en-US" sz="2800" dirty="0">
                <a:solidFill>
                  <a:srgbClr val="2F6289"/>
                </a:solidFill>
                <a:latin typeface="Speak Pro" panose="020F0502020204030204" pitchFamily="34" charset="0"/>
              </a:rPr>
              <a:t>Training</a:t>
            </a:r>
          </a:p>
          <a:p>
            <a:pPr marL="971550" lvl="1" indent="-51435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Originating </a:t>
            </a:r>
            <a:r>
              <a:rPr lang="en-US" sz="2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organisation</a:t>
            </a: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 &gt;&gt; Min. 1 facilitator needs to be familiar with ESC and basics of scaling processes.</a:t>
            </a:r>
          </a:p>
          <a:p>
            <a:pPr marL="971550" lvl="1" indent="-51435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Materials (ESC, User Guide, Explainer Video) + Learn-by-Doing. </a:t>
            </a:r>
          </a:p>
          <a:p>
            <a:pPr marL="971550" lvl="1" indent="-51435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Welcome to reach out to VVOB for tips &amp; tricks. </a:t>
            </a:r>
            <a:endParaRPr lang="en-US" sz="2800" dirty="0">
              <a:solidFill>
                <a:srgbClr val="2F6289"/>
              </a:solidFill>
              <a:latin typeface="Speak Pro" panose="020F0502020204030204" pitchFamily="34" charset="0"/>
            </a:endParaRPr>
          </a:p>
          <a:p>
            <a:pPr>
              <a:spcBef>
                <a:spcPts val="1800"/>
              </a:spcBef>
            </a:pPr>
            <a:r>
              <a:rPr lang="en-US" sz="2800" dirty="0">
                <a:solidFill>
                  <a:srgbClr val="2F6289"/>
                </a:solidFill>
                <a:latin typeface="Speak Pro" panose="020F0502020204030204" pitchFamily="34" charset="0"/>
              </a:rPr>
              <a:t>Creating a vision</a:t>
            </a:r>
          </a:p>
          <a:p>
            <a:pPr marL="971550" lvl="1" indent="-51435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Initiative (innovation, intervention, model) &gt;&gt; </a:t>
            </a:r>
            <a:r>
              <a:rPr lang="en-US" sz="2200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What</a:t>
            </a: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 is being scaled up?</a:t>
            </a:r>
          </a:p>
          <a:p>
            <a:pPr marL="971550" lvl="1" indent="-51435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Dimensions of scaling up &gt;&gt; </a:t>
            </a:r>
            <a:r>
              <a:rPr lang="en-US" sz="2200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Where</a:t>
            </a: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 and </a:t>
            </a:r>
            <a:r>
              <a:rPr lang="en-US" sz="2200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for whom</a:t>
            </a: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 does scaling occur?</a:t>
            </a:r>
          </a:p>
          <a:p>
            <a:pPr marL="971550" lvl="1" indent="-51435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Methods &gt;&gt; </a:t>
            </a:r>
            <a:r>
              <a:rPr lang="en-US" sz="2200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How</a:t>
            </a: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 will scaling be accomplished? </a:t>
            </a:r>
          </a:p>
          <a:p>
            <a:pPr marL="971550" lvl="1" indent="-51435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Organisational</a:t>
            </a: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 roles &gt;&gt; </a:t>
            </a:r>
            <a:r>
              <a:rPr lang="en-US" sz="2200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Who</a:t>
            </a: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 performs key functions? How do roles evolve? </a:t>
            </a:r>
          </a:p>
          <a:p>
            <a:pPr lvl="1">
              <a:spcBef>
                <a:spcPts val="600"/>
              </a:spcBef>
            </a:pP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Speak Pro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82318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C4E8AB41-20A4-B21D-2F11-8BC4E1B1BE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84" r="3085" b="1072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5597A12-CA3C-A1AB-CDE1-3A351657F324}"/>
              </a:ext>
            </a:extLst>
          </p:cNvPr>
          <p:cNvSpPr txBox="1"/>
          <p:nvPr/>
        </p:nvSpPr>
        <p:spPr>
          <a:xfrm>
            <a:off x="1812799" y="176438"/>
            <a:ext cx="10015025" cy="5432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highlight>
                  <a:srgbClr val="FFFF00"/>
                </a:highlight>
                <a:latin typeface="Speak Pro" panose="020F0502020204030204" pitchFamily="34" charset="0"/>
              </a:rPr>
              <a:t>AHEAD OF USING ESC </a:t>
            </a:r>
          </a:p>
          <a:p>
            <a:pPr algn="ctr"/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Speak Pro" panose="020F0502020204030204" pitchFamily="34" charset="0"/>
            </a:endParaRPr>
          </a:p>
          <a:p>
            <a:pPr>
              <a:spcBef>
                <a:spcPts val="1200"/>
              </a:spcBef>
            </a:pPr>
            <a:r>
              <a:rPr lang="en-US" sz="2800" dirty="0">
                <a:solidFill>
                  <a:srgbClr val="2F6289"/>
                </a:solidFill>
                <a:latin typeface="Speak Pro" panose="020F0502020204030204" pitchFamily="34" charset="0"/>
              </a:rPr>
              <a:t>Training</a:t>
            </a:r>
          </a:p>
          <a:p>
            <a:pPr marL="971550" lvl="1" indent="-51435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“Originating </a:t>
            </a:r>
            <a:r>
              <a:rPr lang="en-US" sz="2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organisation</a:t>
            </a: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” &gt;&gt; Min. 1 facilitator needs to be familiar with ESC.</a:t>
            </a:r>
          </a:p>
          <a:p>
            <a:pPr marL="971550" lvl="1" indent="-51435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Materials for ESC training (User Guide, Explainer Video) + Learn-by-Doing. </a:t>
            </a:r>
          </a:p>
          <a:p>
            <a:pPr marL="971550" lvl="1" indent="-51435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Welcome to reach out to VVOB for tips &amp; tricks. </a:t>
            </a:r>
            <a:endParaRPr lang="en-US" sz="2800" dirty="0">
              <a:solidFill>
                <a:srgbClr val="2F6289"/>
              </a:solidFill>
              <a:latin typeface="Speak Pro" panose="020F0502020204030204" pitchFamily="34" charset="0"/>
            </a:endParaRPr>
          </a:p>
          <a:p>
            <a:pPr>
              <a:spcBef>
                <a:spcPts val="1800"/>
              </a:spcBef>
            </a:pPr>
            <a:r>
              <a:rPr lang="en-US" sz="2800" dirty="0">
                <a:solidFill>
                  <a:srgbClr val="2F6289"/>
                </a:solidFill>
                <a:latin typeface="Speak Pro" panose="020F0502020204030204" pitchFamily="34" charset="0"/>
              </a:rPr>
              <a:t>Creating a vision</a:t>
            </a:r>
          </a:p>
          <a:p>
            <a:pPr marL="971550" lvl="1" indent="-51435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Initiative (innovation, intervention, model) &gt;&gt; </a:t>
            </a:r>
            <a:r>
              <a:rPr lang="en-US" sz="2200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What</a:t>
            </a: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 is being scaled up?</a:t>
            </a:r>
          </a:p>
          <a:p>
            <a:pPr marL="971550" lvl="1" indent="-51435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Dimensions of scaling up &gt;&gt; </a:t>
            </a:r>
            <a:r>
              <a:rPr lang="en-US" sz="2200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Where</a:t>
            </a: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 and </a:t>
            </a:r>
            <a:r>
              <a:rPr lang="en-US" sz="2200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for whom</a:t>
            </a: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 does scaling occur?</a:t>
            </a:r>
          </a:p>
          <a:p>
            <a:pPr marL="971550" lvl="1" indent="-51435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Methods &gt;&gt; </a:t>
            </a:r>
            <a:r>
              <a:rPr lang="en-US" sz="2200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How</a:t>
            </a: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 will scaling be accomplished? </a:t>
            </a:r>
          </a:p>
          <a:p>
            <a:pPr marL="971550" lvl="1" indent="-51435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Organisational</a:t>
            </a: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 roles &gt;&gt; </a:t>
            </a:r>
            <a:r>
              <a:rPr lang="en-US" sz="2200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Who</a:t>
            </a: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Speak Pro" panose="020F0502020204030204" pitchFamily="34" charset="0"/>
              </a:rPr>
              <a:t> performs key functions? How do roles evolve? </a:t>
            </a:r>
          </a:p>
          <a:p>
            <a:pPr lvl="1">
              <a:spcBef>
                <a:spcPts val="600"/>
              </a:spcBef>
            </a:pP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Speak Pro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12629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ECF4">
            <a:alpha val="2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&#10;&#10;Description automatically generated">
            <a:extLst>
              <a:ext uri="{FF2B5EF4-FFF2-40B4-BE49-F238E27FC236}">
                <a16:creationId xmlns:a16="http://schemas.microsoft.com/office/drawing/2014/main" id="{44FCAB63-7BF1-2044-AE48-45A3659200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25000"/>
            <a:ext cx="6094861" cy="640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36C9D0-04B4-4842-88CC-9A27DFA862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77299" y="225000"/>
            <a:ext cx="3000376" cy="5082437"/>
          </a:xfrm>
        </p:spPr>
        <p:txBody>
          <a:bodyPr>
            <a:normAutofit/>
          </a:bodyPr>
          <a:lstStyle/>
          <a:p>
            <a:pPr algn="ctr"/>
            <a:r>
              <a:rPr lang="en-BE" dirty="0">
                <a:solidFill>
                  <a:srgbClr val="2F6289"/>
                </a:solidFill>
                <a:latin typeface="Speak Pro" panose="020B0504020101020102" pitchFamily="34" charset="0"/>
              </a:rPr>
              <a:t>Basic structure </a:t>
            </a:r>
            <a:br>
              <a:rPr lang="en-BE" dirty="0">
                <a:solidFill>
                  <a:srgbClr val="2F6289"/>
                </a:solidFill>
                <a:latin typeface="Speak Pro" panose="020B0504020101020102" pitchFamily="34" charset="0"/>
              </a:rPr>
            </a:br>
            <a:r>
              <a:rPr lang="en-BE" dirty="0">
                <a:solidFill>
                  <a:srgbClr val="2F6289"/>
                </a:solidFill>
                <a:latin typeface="Speak Pro" panose="020B0504020101020102" pitchFamily="34" charset="0"/>
              </a:rPr>
              <a:t>of ESC </a:t>
            </a:r>
            <a:br>
              <a:rPr lang="en-BE" dirty="0">
                <a:solidFill>
                  <a:srgbClr val="2F6289"/>
                </a:solidFill>
                <a:latin typeface="Speak Pro" panose="020B0504020101020102" pitchFamily="34" charset="0"/>
              </a:rPr>
            </a:br>
            <a:r>
              <a:rPr lang="en-BE" dirty="0">
                <a:solidFill>
                  <a:srgbClr val="2F6289"/>
                </a:solidFill>
                <a:latin typeface="Speak Pro" panose="020B0504020101020102" pitchFamily="34" charset="0"/>
              </a:rPr>
              <a:t>&amp; Diagnostic</a:t>
            </a:r>
          </a:p>
        </p:txBody>
      </p:sp>
    </p:spTree>
    <p:extLst>
      <p:ext uri="{BB962C8B-B14F-4D97-AF65-F5344CB8AC3E}">
        <p14:creationId xmlns:p14="http://schemas.microsoft.com/office/powerpoint/2010/main" val="10607564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18373</TotalTime>
  <Words>949</Words>
  <Application>Microsoft Macintosh PowerPoint</Application>
  <PresentationFormat>Widescreen</PresentationFormat>
  <Paragraphs>113</Paragraphs>
  <Slides>15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Courier New</vt:lpstr>
      <vt:lpstr>Speak Pro</vt:lpstr>
      <vt:lpstr>Office Theme</vt:lpstr>
      <vt:lpstr>PowerPoint Presentation</vt:lpstr>
      <vt:lpstr>Intro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Basic structure  of ESC  &amp; Diagnostic</vt:lpstr>
      <vt:lpstr>3 recurring sheets:  2 diagnostic (individual &amp; group) + 1 planning (action plan)</vt:lpstr>
      <vt:lpstr>PowerPoint Presentation</vt:lpstr>
      <vt:lpstr>Lessons emerging from planning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Maud Seghers</dc:creator>
  <cp:lastModifiedBy>Maud Seghers</cp:lastModifiedBy>
  <cp:revision>19</cp:revision>
  <dcterms:created xsi:type="dcterms:W3CDTF">2023-04-06T08:15:06Z</dcterms:created>
  <dcterms:modified xsi:type="dcterms:W3CDTF">2023-08-30T09:28:32Z</dcterms:modified>
</cp:coreProperties>
</file>